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322" r:id="rId2"/>
    <p:sldId id="362" r:id="rId3"/>
    <p:sldId id="363" r:id="rId4"/>
    <p:sldId id="345" r:id="rId5"/>
    <p:sldId id="364" r:id="rId6"/>
    <p:sldId id="346" r:id="rId7"/>
    <p:sldId id="365" r:id="rId8"/>
    <p:sldId id="350" r:id="rId9"/>
    <p:sldId id="366" r:id="rId10"/>
    <p:sldId id="347" r:id="rId11"/>
    <p:sldId id="367" r:id="rId12"/>
    <p:sldId id="348" r:id="rId13"/>
    <p:sldId id="349" r:id="rId14"/>
    <p:sldId id="359" r:id="rId15"/>
    <p:sldId id="368" r:id="rId16"/>
    <p:sldId id="351" r:id="rId17"/>
    <p:sldId id="369" r:id="rId18"/>
    <p:sldId id="358" r:id="rId19"/>
    <p:sldId id="370" r:id="rId20"/>
    <p:sldId id="352" r:id="rId21"/>
    <p:sldId id="371" r:id="rId22"/>
    <p:sldId id="353" r:id="rId23"/>
    <p:sldId id="354" r:id="rId24"/>
    <p:sldId id="372" r:id="rId25"/>
    <p:sldId id="355" r:id="rId26"/>
    <p:sldId id="360" r:id="rId27"/>
    <p:sldId id="385" r:id="rId28"/>
    <p:sldId id="373" r:id="rId29"/>
    <p:sldId id="334" r:id="rId30"/>
    <p:sldId id="374" r:id="rId31"/>
    <p:sldId id="336" r:id="rId32"/>
    <p:sldId id="335" r:id="rId33"/>
    <p:sldId id="337" r:id="rId34"/>
    <p:sldId id="375" r:id="rId35"/>
    <p:sldId id="338" r:id="rId36"/>
    <p:sldId id="376" r:id="rId37"/>
    <p:sldId id="340" r:id="rId38"/>
    <p:sldId id="377" r:id="rId39"/>
    <p:sldId id="378" r:id="rId40"/>
    <p:sldId id="341" r:id="rId41"/>
    <p:sldId id="379" r:id="rId42"/>
    <p:sldId id="343" r:id="rId43"/>
    <p:sldId id="380" r:id="rId44"/>
    <p:sldId id="356" r:id="rId45"/>
    <p:sldId id="381" r:id="rId46"/>
    <p:sldId id="330" r:id="rId47"/>
    <p:sldId id="331" r:id="rId48"/>
    <p:sldId id="382" r:id="rId49"/>
    <p:sldId id="332" r:id="rId50"/>
    <p:sldId id="383" r:id="rId51"/>
    <p:sldId id="357" r:id="rId52"/>
    <p:sldId id="386" r:id="rId53"/>
    <p:sldId id="38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6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80ACD2"/>
    <a:srgbClr val="91BCDF"/>
    <a:srgbClr val="FFFFFF"/>
    <a:srgbClr val="8BB0CF"/>
    <a:srgbClr val="B95B22"/>
    <a:srgbClr val="C9E7A7"/>
    <a:srgbClr val="7AA5C8"/>
    <a:srgbClr val="42739C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106" d="100"/>
          <a:sy n="106" d="100"/>
        </p:scale>
        <p:origin x="104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F083DC-E572-4F7F-BDE0-ADDC9C3E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646745" cy="189356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85512" y="5013176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00191" y="4023523"/>
            <a:ext cx="2646745" cy="1893563"/>
            <a:chOff x="6300191" y="4023523"/>
            <a:chExt cx="2646745" cy="18935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9CAF6E-1A29-41E1-999F-40E3A14F7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1" y="4023523"/>
              <a:ext cx="2646745" cy="189356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566124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/>
              <a:t>함수 이름 없이 필요한 곳에 함수의 코드를 바로 작성</a:t>
            </a:r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코드가 짧거나 한 곳에서만 사용하는 경우</a:t>
            </a:r>
            <a:r>
              <a:rPr lang="en-US" altLang="ko-KR" dirty="0"/>
              <a:t>, </a:t>
            </a:r>
            <a:r>
              <a:rPr lang="ko-KR" altLang="en-US" dirty="0"/>
              <a:t>익명 함수 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3E2688-8D38-4091-9876-D0B64726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5" y="1845857"/>
            <a:ext cx="2837668" cy="177425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익명 함수로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p.onmouseover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 = "orchid";</a:t>
            </a:r>
          </a:p>
          <a:p>
            <a:pPr defTabSz="180000"/>
            <a:r>
              <a:rPr lang="en-US" altLang="ko-KR" sz="1200" b="1" dirty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/>
              <a:t>		function 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/>
              <a:t>	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499992" y="5517232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793164" y="3933446"/>
            <a:ext cx="2837668" cy="1774253"/>
            <a:chOff x="5793164" y="3933446"/>
            <a:chExt cx="2837668" cy="17742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2FCAB7-0A74-464E-B1F0-F7C99C90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164" y="3933446"/>
              <a:ext cx="2837668" cy="177425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378" y="5445224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/>
              <a:t>4 </a:t>
            </a:r>
            <a:r>
              <a:rPr lang="ko-KR" altLang="en-US" dirty="0"/>
              <a:t>가지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&lt;p id="p" </a:t>
            </a:r>
            <a:r>
              <a:rPr lang="en-US" altLang="ko-KR" sz="1200" dirty="0" err="1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&lt;/p&gt;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/>
              <a:t>p.onmouseover</a:t>
            </a:r>
            <a:r>
              <a:rPr lang="en-US" altLang="ko-KR" sz="1200" dirty="0"/>
              <a:t> = over;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p.onmouseover</a:t>
            </a:r>
            <a:r>
              <a:rPr lang="en-US" altLang="ko-KR" sz="1200" dirty="0"/>
              <a:t> = function 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 HTML </a:t>
            </a:r>
            <a:r>
              <a:rPr lang="ko-KR" altLang="en-US" sz="1200" dirty="0"/>
              <a:t>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endParaRPr lang="en-US" altLang="ko-KR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(3) 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이용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(4)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dirty="0"/>
              <a:t>	function 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} </a:t>
            </a:r>
          </a:p>
          <a:p>
            <a:pPr defTabSz="180000"/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(5)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6B4BCC-3823-4124-A9FC-55398718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51" y="3919114"/>
            <a:ext cx="3035437" cy="18084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담은 객체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키 </a:t>
            </a:r>
            <a:r>
              <a:rPr lang="en-US" altLang="ko-KR" dirty="0" err="1"/>
              <a:t>코드</a:t>
            </a:r>
            <a:r>
              <a:rPr lang="en-US" altLang="ko-KR" dirty="0"/>
              <a:t> 값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 fontAlgn="base"/>
            <a:r>
              <a:rPr lang="ko-KR" altLang="en-US" dirty="0"/>
              <a:t>이벤트가 처리되고 나면 이벤트 객체 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9A2E2B-22A7-4A8A-AA47-75F29B4C7B22}"/>
              </a:ext>
            </a:extLst>
          </p:cNvPr>
          <p:cNvGrpSpPr/>
          <p:nvPr/>
        </p:nvGrpSpPr>
        <p:grpSpPr>
          <a:xfrm>
            <a:off x="3207213" y="3815692"/>
            <a:ext cx="4001995" cy="2734165"/>
            <a:chOff x="3207213" y="3815692"/>
            <a:chExt cx="4001995" cy="27341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리스너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자바스크립트 코드 </a:t>
              </a: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mousedown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이벤트발생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>
                  <a:solidFill>
                    <a:schemeClr val="tx1"/>
                  </a:solidFill>
                </a:rPr>
                <a:t> 구른 값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이벤트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이벤트 객체는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이름을 가진 이벤트 </a:t>
            </a:r>
            <a:r>
              <a:rPr lang="ko-KR" altLang="en-US" sz="1800" dirty="0" err="1"/>
              <a:t>리스너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익명 함수의 경우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en-US" altLang="ko-KR" sz="1800" dirty="0"/>
              <a:t>3. HTML </a:t>
            </a:r>
            <a:r>
              <a:rPr lang="ko-KR" altLang="en-US" sz="1800" dirty="0"/>
              <a:t>태그에 이벤트 </a:t>
            </a:r>
            <a:r>
              <a:rPr lang="ko-KR" altLang="en-US" sz="1800" dirty="0" err="1"/>
              <a:t>리스너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600" b="1" dirty="0"/>
              <a:t>event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라는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이름으로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전달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라는 이름으로 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8A73107-6D86-4E4A-BEDB-901FB64C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99" y="4282190"/>
            <a:ext cx="2393818" cy="1394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9-5 </a:t>
            </a:r>
            <a:r>
              <a:rPr lang="ko-KR" altLang="en-US" dirty="0"/>
              <a:t>이벤트 </a:t>
            </a:r>
            <a:r>
              <a:rPr lang="ko-KR" altLang="en-US" dirty="0" err="1"/>
              <a:t>리스너에서</a:t>
            </a:r>
            <a:r>
              <a:rPr lang="ko-KR" altLang="en-US" dirty="0"/>
              <a:t> 이벤트 객체 전달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id="p"&gt;</a:t>
            </a:r>
            <a:r>
              <a:rPr lang="ko-KR" altLang="en-US" sz="1400" dirty="0"/>
              <a:t>이곳에 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/>
              <a:t>	alert(</a:t>
            </a:r>
            <a:r>
              <a:rPr lang="en-US" altLang="ko-KR" sz="1400" b="1" dirty="0" err="1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("p").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886684" y="5204372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13" idx="5"/>
          </p:cNvCxnSpPr>
          <p:nvPr/>
        </p:nvCxnSpPr>
        <p:spPr>
          <a:xfrm>
            <a:off x="6200881" y="5459075"/>
            <a:ext cx="332646" cy="155135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F633269-055C-44F0-B51C-EC407CFD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05" y="5143769"/>
            <a:ext cx="2276121" cy="1132284"/>
          </a:xfrm>
          <a:prstGeom prst="rect">
            <a:avLst/>
          </a:prstGeom>
          <a:ln w="635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572699" y="1714231"/>
            <a:ext cx="3186352" cy="2218825"/>
            <a:chOff x="5572699" y="1714231"/>
            <a:chExt cx="3186352" cy="22188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E96841-F15A-4033-92D6-AB1C8EA9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699" y="1714231"/>
              <a:ext cx="2393818" cy="139431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3877E3-980D-40C4-AFE5-67EFCA9C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4805" y="2832522"/>
              <a:ext cx="2194246" cy="1100534"/>
            </a:xfrm>
            <a:prstGeom prst="rect">
              <a:avLst/>
            </a:prstGeom>
            <a:ln w="63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2492896"/>
              <a:ext cx="173774" cy="173774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357661" y="1908525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마우스를 올릴 때</a:t>
            </a: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정보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정보</a:t>
            </a:r>
            <a:endParaRPr lang="en-US" altLang="ko-KR" dirty="0"/>
          </a:p>
          <a:p>
            <a:pPr lvl="1"/>
            <a:r>
              <a:rPr lang="ko-KR" altLang="en-US" dirty="0"/>
              <a:t>현재 발생한 이벤트에 관한 다양한 정보</a:t>
            </a:r>
            <a:endParaRPr lang="en-US" altLang="ko-KR" dirty="0"/>
          </a:p>
          <a:p>
            <a:pPr lvl="2"/>
            <a:r>
              <a:rPr lang="ko-KR" altLang="en-US" dirty="0"/>
              <a:t>이벤트 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알 수 있음</a:t>
            </a:r>
            <a:endParaRPr lang="en-US" altLang="ko-KR" dirty="0"/>
          </a:p>
          <a:p>
            <a:pPr lvl="1"/>
            <a:r>
              <a:rPr lang="ko-KR" altLang="en-US" dirty="0"/>
              <a:t>이벤트의 종류마다 조금씩 다름</a:t>
            </a:r>
          </a:p>
          <a:p>
            <a:pPr lvl="2"/>
            <a:r>
              <a:rPr lang="ko-KR" altLang="en-US" dirty="0"/>
              <a:t>이벤트 객체의 공통 멤버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 err="1"/>
              <a:t>타겟</a:t>
            </a:r>
            <a:r>
              <a:rPr lang="ko-KR" altLang="en-US" dirty="0"/>
              <a:t> 객체 가리킴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타겟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이벤트를 유발시킨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3"/>
            <a:r>
              <a:rPr lang="en-US" altLang="ko-KR" dirty="0"/>
              <a:t>&lt;button&gt; </a:t>
            </a:r>
            <a:r>
              <a:rPr lang="ko-KR" altLang="en-US" dirty="0"/>
              <a:t>태그의 버튼을 클릭하였으면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click </a:t>
            </a:r>
            <a:r>
              <a:rPr lang="ko-KR" altLang="en-US" dirty="0"/>
              <a:t>이벤트의 이벤트 </a:t>
            </a:r>
            <a:r>
              <a:rPr lang="ko-KR" altLang="en-US" dirty="0" err="1"/>
              <a:t>타겟은</a:t>
            </a:r>
            <a:r>
              <a:rPr lang="ko-KR" altLang="en-US" dirty="0"/>
              <a:t> 버튼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62089AF-FDBB-4727-B0F2-972C20A6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5" y="1452433"/>
            <a:ext cx="2699890" cy="23088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A2510-B5F6-4830-84FE-379790EC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5" y="3933056"/>
            <a:ext cx="2699890" cy="28605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id="p"&gt;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>
                <a:latin typeface="+mj-lt"/>
              </a:rPr>
              <a:t>	let 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e.defaultPrevented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	let 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>
                <a:latin typeface="+mj-lt"/>
              </a:rPr>
              <a:t>("p");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p.innerHTML</a:t>
            </a:r>
            <a:r>
              <a:rPr lang="en-US" altLang="ko-KR" sz="1400" dirty="0">
                <a:latin typeface="+mj-lt"/>
              </a:rPr>
              <a:t> 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9-6 </a:t>
            </a:r>
            <a:r>
              <a:rPr lang="ko-KR" altLang="en-US" dirty="0"/>
              <a:t>이벤트 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버튼을 클릭하면 </a:t>
            </a:r>
            <a:r>
              <a:rPr lang="en-US" altLang="ko-KR" sz="1000" dirty="0"/>
              <a:t>click </a:t>
            </a:r>
            <a:r>
              <a:rPr lang="ko-KR" altLang="en-US" sz="1000" dirty="0"/>
              <a:t>이벤트 객체의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16146" y="5229200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취소</a:t>
            </a:r>
            <a:r>
              <a:rPr lang="en-US" altLang="ko-KR" dirty="0"/>
              <a:t>, </a:t>
            </a:r>
            <a:r>
              <a:rPr lang="en-US" altLang="ko-KR" dirty="0" err="1"/>
              <a:t>preventDefault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이벤트의 디폴트 행동이란</a:t>
            </a:r>
            <a:r>
              <a:rPr lang="en-US" altLang="ko-KR" sz="2000" dirty="0"/>
              <a:t>?</a:t>
            </a:r>
            <a:endParaRPr lang="en-US" altLang="ko-KR" sz="1600" dirty="0"/>
          </a:p>
          <a:p>
            <a:pPr lvl="1"/>
            <a:r>
              <a:rPr lang="ko-KR" altLang="en-US" sz="1600" dirty="0"/>
              <a:t>특정 이벤트에 대한 </a:t>
            </a:r>
            <a:r>
              <a:rPr lang="en-US" altLang="ko-KR" sz="1600" dirty="0"/>
              <a:t>HTML </a:t>
            </a:r>
            <a:r>
              <a:rPr lang="ko-KR" altLang="en-US" sz="1600" dirty="0"/>
              <a:t>태그의 기본 행동</a:t>
            </a:r>
            <a:endParaRPr lang="en-US" altLang="ko-KR" sz="1600" dirty="0"/>
          </a:p>
          <a:p>
            <a:pPr lvl="1"/>
            <a:r>
              <a:rPr lang="ko-KR" altLang="en-US" sz="1600" dirty="0"/>
              <a:t>사례</a:t>
            </a:r>
            <a:endParaRPr lang="en-US" altLang="ko-KR" sz="1600" dirty="0"/>
          </a:p>
          <a:p>
            <a:pPr lvl="2"/>
            <a:r>
              <a:rPr lang="en-US" altLang="ko-KR" sz="1600" dirty="0"/>
              <a:t>&lt;a&gt;</a:t>
            </a:r>
            <a:r>
              <a:rPr lang="ko-KR" altLang="en-US" sz="1600" dirty="0"/>
              <a:t>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웹 페이지 이동</a:t>
            </a:r>
            <a:endParaRPr lang="en-US" altLang="ko-KR" sz="1600" dirty="0"/>
          </a:p>
          <a:p>
            <a:pPr lvl="2"/>
            <a:r>
              <a:rPr lang="en-US" altLang="ko-KR" sz="1600" dirty="0"/>
              <a:t>submit </a:t>
            </a:r>
            <a:r>
              <a:rPr lang="ko-KR" altLang="en-US" sz="1600" dirty="0"/>
              <a:t>버튼의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/>
              <a:t>&lt;input type=“checkbox”&gt;</a:t>
            </a:r>
            <a:r>
              <a:rPr lang="ko-KR" altLang="en-US" sz="1600" dirty="0"/>
              <a:t>의 </a:t>
            </a:r>
            <a:r>
              <a:rPr lang="en-US" altLang="ko-KR" sz="1600" dirty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/>
              <a:t>체크박스선택</a:t>
            </a:r>
            <a:endParaRPr lang="en-US" altLang="ko-KR" sz="1600" dirty="0"/>
          </a:p>
          <a:p>
            <a:r>
              <a:rPr lang="ko-KR" altLang="en-US" sz="2000" dirty="0"/>
              <a:t>이벤트의 디폴트 행동을 막는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1. </a:t>
            </a:r>
            <a:r>
              <a:rPr lang="ko-KR" altLang="en-US" sz="1800" dirty="0"/>
              <a:t>이벤트 </a:t>
            </a:r>
            <a:r>
              <a:rPr lang="ko-KR" altLang="en-US" sz="1800" dirty="0" err="1"/>
              <a:t>리스너에서</a:t>
            </a:r>
            <a:r>
              <a:rPr lang="ko-KR" altLang="en-US" sz="1800" dirty="0"/>
              <a:t> </a:t>
            </a:r>
            <a:r>
              <a:rPr lang="en-US" altLang="ko-KR" sz="1800" dirty="0"/>
              <a:t>false </a:t>
            </a:r>
            <a:r>
              <a:rPr lang="ko-KR" altLang="en-US" sz="1800" dirty="0"/>
              <a:t>리턴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2. </a:t>
            </a:r>
            <a:r>
              <a:rPr lang="ko-KR" altLang="en-US" sz="1800" dirty="0"/>
              <a:t>이벤트 객체의 </a:t>
            </a:r>
            <a:r>
              <a:rPr lang="en-US" altLang="ko-KR" sz="1800" dirty="0" err="1"/>
              <a:t>preventDefault</a:t>
            </a:r>
            <a:r>
              <a:rPr lang="en-US" altLang="ko-KR" sz="1800" dirty="0"/>
              <a:t>()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이벤트가 무엇이고 언제 발생하는지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코드로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발생하는 이벤트가 </a:t>
            </a:r>
            <a:r>
              <a:rPr lang="en-US" altLang="ko-KR" dirty="0"/>
              <a:t>DOM </a:t>
            </a:r>
            <a:r>
              <a:rPr lang="ko-KR" altLang="en-US" dirty="0" err="1"/>
              <a:t>트리를</a:t>
            </a:r>
            <a:r>
              <a:rPr lang="ko-KR" altLang="en-US" dirty="0"/>
              <a:t> 따라 흘러가는 경로를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문서와 이미지의 로딩 완료 시 호출되는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리스너를</a:t>
            </a:r>
            <a:r>
              <a:rPr lang="ko-KR" altLang="en-US" dirty="0"/>
              <a:t>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폼에 발생하는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다룰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마우스 관련 이벤트를 다룰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 관련 이벤트를 다룰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13A8B6C-FC9E-4C95-8B0E-0D44BD77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6" y="1772815"/>
            <a:ext cx="2923593" cy="24015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4E58FE-7215-4D7D-A310-42ECB7A97B60}"/>
              </a:ext>
            </a:extLst>
          </p:cNvPr>
          <p:cNvGrpSpPr/>
          <p:nvPr/>
        </p:nvGrpSpPr>
        <p:grpSpPr>
          <a:xfrm>
            <a:off x="5350193" y="4476824"/>
            <a:ext cx="3412807" cy="1256980"/>
            <a:chOff x="838200" y="2357437"/>
            <a:chExt cx="5959713" cy="2143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B8AB6A-3153-4CCC-9C0F-68A25E275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43"/>
            <a:stretch/>
          </p:blipFill>
          <p:spPr>
            <a:xfrm>
              <a:off x="838200" y="2357437"/>
              <a:ext cx="4021832" cy="2143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0E64AD-70FD-4B8B-AC65-DA8A215D7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36"/>
            <a:stretch/>
          </p:blipFill>
          <p:spPr>
            <a:xfrm>
              <a:off x="4000217" y="2357437"/>
              <a:ext cx="2797696" cy="21431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9-7 </a:t>
            </a:r>
            <a:r>
              <a:rPr lang="ko-KR" altLang="en-US" dirty="0"/>
              <a:t>이벤트의 디폴트 행동 취소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/>
              <a:t>	return 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네이버로</a:t>
            </a:r>
            <a:r>
              <a:rPr lang="ko-KR" altLang="en-US" sz="1200" dirty="0"/>
              <a:t> 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&lt;input type="checkbox"&gt;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&lt;input type="checkbox"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(event)"</a:t>
            </a:r>
            <a:r>
              <a:rPr lang="en-US" altLang="ko-KR" sz="1200" dirty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194474" y="5877272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취소 버튼을 누르면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ko-KR" altLang="en-US" sz="1000" dirty="0" err="1"/>
              <a:t>네이버로</a:t>
            </a:r>
            <a:r>
              <a:rPr lang="ko-KR" altLang="en-US" sz="1000" dirty="0"/>
              <a:t> 이동하지 않음</a:t>
            </a:r>
          </a:p>
        </p:txBody>
      </p: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/>
              <a:t>이벤트 흐름이란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이벤트가 발생하면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객체에 먼저 도달하고</a:t>
            </a:r>
            <a:r>
              <a:rPr lang="en-US" altLang="ko-KR" sz="1800" dirty="0"/>
              <a:t>, DOM </a:t>
            </a:r>
            <a:r>
              <a:rPr lang="ko-KR" altLang="en-US" sz="1800" dirty="0" err="1"/>
              <a:t>트리를</a:t>
            </a:r>
            <a:r>
              <a:rPr lang="ko-KR" altLang="en-US" sz="1800" dirty="0"/>
              <a:t> 따라 이벤트 </a:t>
            </a:r>
            <a:r>
              <a:rPr lang="ko-KR" altLang="en-US" sz="1800" dirty="0" err="1"/>
              <a:t>타겟에</a:t>
            </a:r>
            <a:r>
              <a:rPr lang="ko-KR" altLang="en-US" sz="1800" dirty="0"/>
              <a:t> 도착하고</a:t>
            </a:r>
            <a:r>
              <a:rPr lang="en-US" altLang="ko-KR" sz="1800" dirty="0"/>
              <a:t>, </a:t>
            </a:r>
            <a:r>
              <a:rPr lang="ko-KR" altLang="en-US" sz="1800" dirty="0"/>
              <a:t>다시 반대 방향으로 흘러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객체에 도달한 다음 사라지는 과정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이벤트가 흘러가는 과정</a:t>
            </a:r>
            <a:endParaRPr lang="en-US" altLang="ko-KR" sz="2000" dirty="0"/>
          </a:p>
          <a:p>
            <a:pPr lvl="1"/>
            <a:r>
              <a:rPr lang="ko-KR" altLang="en-US" sz="1800" dirty="0" err="1"/>
              <a:t>캡쳐</a:t>
            </a:r>
            <a:r>
              <a:rPr lang="ko-KR" altLang="en-US" sz="1800" dirty="0"/>
              <a:t> 단계</a:t>
            </a:r>
            <a:r>
              <a:rPr lang="en-US" altLang="ko-KR" sz="1800" dirty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/>
              <a:t>window </a:t>
            </a:r>
            <a:r>
              <a:rPr lang="ko-KR" altLang="en-US" sz="1600" dirty="0"/>
              <a:t>객체에서 중간의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/>
              <a:t>객체에 전달되는 과정</a:t>
            </a:r>
            <a:endParaRPr lang="en-US" altLang="ko-KR" sz="1600" dirty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실행 </a:t>
            </a:r>
            <a:endParaRPr lang="en-US" altLang="ko-KR" sz="1600" dirty="0"/>
          </a:p>
          <a:p>
            <a:pPr lvl="1"/>
            <a:r>
              <a:rPr lang="ko-KR" altLang="en-US" sz="1800" dirty="0"/>
              <a:t>버블 단계</a:t>
            </a:r>
            <a:r>
              <a:rPr lang="en-US" altLang="ko-KR" sz="1800" dirty="0"/>
              <a:t>(bubbling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ko-KR" altLang="en-US" sz="1600" dirty="0" err="1"/>
              <a:t>타겟에서</a:t>
            </a:r>
            <a:r>
              <a:rPr lang="ko-KR" altLang="en-US" sz="1600" dirty="0"/>
              <a:t> 중간의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객체를 거쳐</a:t>
            </a:r>
            <a:r>
              <a:rPr lang="en-US" altLang="ko-KR" sz="1600" dirty="0"/>
              <a:t> window </a:t>
            </a:r>
            <a:r>
              <a:rPr lang="ko-KR" altLang="en-US" sz="1600" dirty="0"/>
              <a:t>객체에 전달되는 과정 </a:t>
            </a:r>
            <a:endParaRPr lang="en-US" altLang="ko-KR" sz="1600" dirty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이벤트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실행 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객체에는 </a:t>
            </a:r>
            <a:r>
              <a:rPr lang="ko-KR" altLang="en-US" sz="2000" dirty="0" err="1"/>
              <a:t>캡쳐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리스너와</a:t>
            </a:r>
            <a:r>
              <a:rPr lang="ko-KR" altLang="en-US" sz="2000" dirty="0"/>
              <a:t> 버블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두 개 모두 작성할 수 있음</a:t>
            </a:r>
            <a:endParaRPr lang="en-US" altLang="ko-KR" sz="2000" dirty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F448C7-9C03-47F3-91DE-D8D1406A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3" y="2348880"/>
            <a:ext cx="3120461" cy="185912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흐름 사례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샘플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&lt;p style="</a:t>
            </a:r>
            <a:r>
              <a:rPr lang="en-US" altLang="ko-KR" sz="1100" dirty="0" err="1"/>
              <a:t>color:blue</a:t>
            </a:r>
            <a:r>
              <a:rPr lang="en-US" altLang="ko-KR" sz="1100" dirty="0"/>
              <a:t>" &gt;</a:t>
            </a:r>
            <a:r>
              <a:rPr lang="ko-KR" altLang="en-US" sz="1100" dirty="0"/>
              <a:t>이것은 </a:t>
            </a:r>
          </a:p>
          <a:p>
            <a:pPr defTabSz="180000"/>
            <a:r>
              <a:rPr lang="en-US" altLang="ko-KR" sz="1100" dirty="0"/>
              <a:t>    &lt;span style="</a:t>
            </a:r>
            <a:r>
              <a:rPr lang="en-US" altLang="ko-KR" sz="1100" dirty="0" err="1"/>
              <a:t>color:red</a:t>
            </a:r>
            <a:r>
              <a:rPr lang="en-US" altLang="ko-KR" sz="1100" dirty="0"/>
              <a:t>"&gt;</a:t>
            </a:r>
            <a:r>
              <a:rPr lang="ko-KR" altLang="en-US" sz="1100" dirty="0"/>
              <a:t>문장입니다</a:t>
            </a:r>
            <a:r>
              <a:rPr lang="en-US" altLang="ko-KR" sz="1100" dirty="0"/>
              <a:t>.&lt;/span&gt;</a:t>
            </a:r>
          </a:p>
          <a:p>
            <a:pPr defTabSz="180000"/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    &lt;input type="text"&gt;</a:t>
            </a:r>
          </a:p>
          <a:p>
            <a:pPr defTabSz="180000"/>
            <a:r>
              <a:rPr lang="en-US" altLang="ko-KR" sz="1100" dirty="0"/>
              <a:t>    </a:t>
            </a:r>
            <a:r>
              <a:rPr lang="en-US" altLang="ko-KR" sz="1100" b="1" dirty="0"/>
              <a:t>&lt;input type="button" value="</a:t>
            </a:r>
            <a:r>
              <a:rPr lang="ko-KR" altLang="en-US" sz="1100" b="1" dirty="0"/>
              <a:t>테스트</a:t>
            </a:r>
            <a:r>
              <a:rPr lang="en-US" altLang="ko-KR" sz="1100" b="1" dirty="0"/>
              <a:t>" id="button"&gt;</a:t>
            </a:r>
            <a:endParaRPr lang="ko-KR" altLang="en-US" sz="1100" b="1" dirty="0"/>
          </a:p>
          <a:p>
            <a:pPr defTabSz="180000"/>
            <a:r>
              <a:rPr lang="en-US" altLang="ko-KR" sz="1100" dirty="0"/>
              <a:t>    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&lt;/body&gt;&lt;/html&gt;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7134034" y="3459969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582782" y="4208005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클릭</a:t>
            </a:r>
            <a:r>
              <a:rPr lang="en-US" altLang="ko-KR" sz="1000" dirty="0"/>
              <a:t>, 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캡쳐</a:t>
            </a:r>
            <a:r>
              <a:rPr lang="ko-KR" altLang="en-US" sz="1100" dirty="0"/>
              <a:t>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777144" y="2505274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소유 가능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 시</a:t>
            </a:r>
            <a:r>
              <a:rPr lang="en-US" altLang="ko-KR" dirty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구분</a:t>
            </a:r>
            <a:endParaRPr lang="en-US" altLang="ko-KR" dirty="0"/>
          </a:p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변수 이용</a:t>
            </a:r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en-US" altLang="ko-KR" dirty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생략되면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처리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방법의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등록의 경우</a:t>
            </a:r>
            <a:endParaRPr lang="en-US" altLang="ko-KR" dirty="0"/>
          </a:p>
          <a:p>
            <a:pPr lvl="2"/>
            <a:r>
              <a:rPr lang="ko-KR" altLang="en-US" dirty="0"/>
              <a:t>버블 </a:t>
            </a:r>
            <a:r>
              <a:rPr lang="ko-KR" altLang="en-US" dirty="0" err="1"/>
              <a:t>리스너로</a:t>
            </a:r>
            <a:r>
              <a:rPr lang="ko-KR" altLang="en-US" dirty="0"/>
              <a:t> 자동 등록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405848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805264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13E85A-E98E-498B-8FEC-BD3D3CC5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1990738"/>
            <a:ext cx="2592289" cy="17629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11BBA6-5E14-4943-95AF-3305920C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4" y="4018783"/>
            <a:ext cx="2592289" cy="218507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9-8 </a:t>
            </a:r>
            <a:r>
              <a:rPr lang="ko-KR" altLang="en-US" dirty="0"/>
              <a:t>이벤트 흐름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/>
              <a:t>	&lt;span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/>
              <a:t>	&lt;input type="text" name="s"&gt;</a:t>
            </a:r>
          </a:p>
          <a:p>
            <a:pPr defTabSz="180000"/>
            <a:r>
              <a:rPr lang="en-US" altLang="ko-KR" sz="900" dirty="0"/>
              <a:t>	&lt;input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let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/>
              <a:t>let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  <p:sp>
        <p:nvSpPr>
          <p:cNvPr id="12" name="타원 11"/>
          <p:cNvSpPr/>
          <p:nvPr/>
        </p:nvSpPr>
        <p:spPr>
          <a:xfrm>
            <a:off x="7397071" y="4946481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68325" y="450380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버튼을 클릭하면</a:t>
            </a:r>
            <a:endParaRPr lang="en-US" altLang="ko-KR" sz="1000" dirty="0"/>
          </a:p>
          <a:p>
            <a:pPr algn="ctr"/>
            <a:r>
              <a:rPr lang="en-US" altLang="ko-KR" sz="1000" dirty="0"/>
              <a:t>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C00000"/>
                </a:solidFill>
              </a:rPr>
              <a:t>캡쳐</a:t>
            </a:r>
            <a:r>
              <a:rPr lang="ko-KR" altLang="en-US" sz="900" dirty="0">
                <a:solidFill>
                  <a:srgbClr val="C00000"/>
                </a:solidFill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9-8</a:t>
            </a:r>
            <a:r>
              <a:rPr lang="ko-KR" altLang="en-US" sz="1200" dirty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1. &lt;body&gt; </a:t>
            </a:r>
            <a:r>
              <a:rPr lang="ko-KR" altLang="en-US" sz="1200" dirty="0">
                <a:latin typeface="+mj-ea"/>
                <a:ea typeface="+mj-ea"/>
              </a:rPr>
              <a:t>태그의 </a:t>
            </a:r>
            <a:r>
              <a:rPr lang="ko-KR" altLang="en-US" sz="1200" dirty="0" err="1">
                <a:latin typeface="+mj-ea"/>
                <a:ea typeface="+mj-ea"/>
              </a:rPr>
              <a:t>캡처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</a:rPr>
              <a:t>3. &lt;body&gt;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흐름을 중단시킬 수 있는가</a:t>
            </a:r>
            <a:r>
              <a:rPr lang="en-US" altLang="ko-KR" dirty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stopPropagation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/>
            <a:r>
              <a:rPr lang="en-US" altLang="ko-KR" dirty="0" err="1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핸들링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/>
              <a:t>onclick</a:t>
            </a:r>
            <a:endParaRPr lang="ko-KR" altLang="en-US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태그가 클릭될 때</a:t>
            </a:r>
            <a:endParaRPr lang="en-US" altLang="ko-KR" dirty="0"/>
          </a:p>
          <a:p>
            <a:pPr lvl="1" fontAlgn="base"/>
            <a:r>
              <a:rPr lang="en-US" altLang="ko-KR" dirty="0" err="1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태그가 </a:t>
            </a:r>
            <a:r>
              <a:rPr lang="ko-KR" altLang="en-US" dirty="0" err="1"/>
              <a:t>더블클릭될</a:t>
            </a:r>
            <a:r>
              <a:rPr lang="ko-KR" altLang="en-US" dirty="0"/>
              <a:t> 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9D13EB-998E-471A-894B-59A72B24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2776"/>
            <a:ext cx="3010597" cy="30230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/>
              <a:t>리스너로</a:t>
            </a:r>
            <a:r>
              <a:rPr lang="ko-KR" altLang="en-US" dirty="0"/>
              <a:t> 계산기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calculate()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result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("result");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result.value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exp.value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, </a:t>
            </a:r>
            <a:r>
              <a:rPr lang="ko-KR" altLang="en-US" sz="1200" dirty="0"/>
              <a:t>계산기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계산하고자 하는 수식을</a:t>
            </a:r>
          </a:p>
          <a:p>
            <a:pPr defTabSz="180000"/>
            <a:r>
              <a:rPr lang="ko-KR" altLang="en-US" sz="1200" dirty="0"/>
              <a:t>입력하고 계산 버튼을 눌러봐요</a:t>
            </a:r>
            <a:r>
              <a:rPr lang="en-US" altLang="ko-KR" sz="1200" dirty="0"/>
              <a:t>.’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식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" value=""&gt;&lt;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값 </a:t>
            </a:r>
            <a:r>
              <a:rPr lang="en-US" altLang="ko-KR" sz="1200" dirty="0"/>
              <a:t>&lt;input type="text" id ="result"&gt; </a:t>
            </a:r>
          </a:p>
          <a:p>
            <a:pPr defTabSz="180000"/>
            <a:r>
              <a:rPr lang="en-US" altLang="ko-KR" sz="1200" dirty="0"/>
              <a:t>&lt;input type="button" value=" </a:t>
            </a:r>
            <a:r>
              <a:rPr lang="ko-KR" altLang="en-US" sz="1200" dirty="0"/>
              <a:t>계산  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="calculate()"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/>
              <a:t>, </a:t>
            </a:r>
            <a:r>
              <a:rPr lang="ko-KR" altLang="en-US" dirty="0"/>
              <a:t>타이머의 타임아웃 등 사용자의 입력 행위나</a:t>
            </a:r>
            <a:r>
              <a:rPr lang="en-US" altLang="ko-KR" dirty="0"/>
              <a:t> </a:t>
            </a:r>
            <a:r>
              <a:rPr lang="ko-KR" altLang="en-US" dirty="0"/>
              <a:t>문서나 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ko-KR" altLang="en-US" dirty="0"/>
              <a:t>발생한 이벤트에 대처하기 위해 작성된 자바스크립트 코드</a:t>
            </a:r>
          </a:p>
          <a:p>
            <a:r>
              <a:rPr lang="ko-KR" altLang="en-US" dirty="0"/>
              <a:t>이벤트 종류</a:t>
            </a:r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 이벤트 종류는 </a:t>
            </a:r>
            <a:r>
              <a:rPr lang="en-US" altLang="ko-KR" dirty="0"/>
              <a:t>70</a:t>
            </a:r>
            <a:r>
              <a:rPr lang="ko-KR" altLang="en-US" dirty="0"/>
              <a:t>여가지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이름은 이벤트 이름 앞에 </a:t>
            </a:r>
            <a:r>
              <a:rPr lang="en-US" altLang="ko-KR" dirty="0"/>
              <a:t>on</a:t>
            </a:r>
            <a:r>
              <a:rPr lang="ko-KR" altLang="en-US" dirty="0"/>
              <a:t>을 덧붙임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onmousedown</a:t>
            </a:r>
            <a:r>
              <a:rPr lang="en-US" altLang="ko-KR" dirty="0"/>
              <a:t> :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onkeydown</a:t>
            </a:r>
            <a:r>
              <a:rPr lang="en-US" altLang="ko-KR" dirty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여러 마우스 관련 이벤트 </a:t>
            </a:r>
            <a:r>
              <a:rPr lang="ko-KR" altLang="en-US" sz="2400" dirty="0" err="1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관련 이벤트 </a:t>
            </a:r>
            <a:r>
              <a:rPr lang="ko-KR" altLang="en-US" dirty="0" err="1"/>
              <a:t>리스너</a:t>
            </a:r>
            <a:r>
              <a:rPr lang="ko-KR" altLang="en-US" dirty="0"/>
              <a:t> 호출 경우</a:t>
            </a:r>
            <a:endParaRPr lang="en-US" altLang="ko-KR" dirty="0"/>
          </a:p>
          <a:p>
            <a:pPr lvl="2"/>
            <a:r>
              <a:rPr lang="en-US" altLang="ko-KR" dirty="0" err="1"/>
              <a:t>onmousedown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누르는 순간 </a:t>
            </a:r>
          </a:p>
          <a:p>
            <a:pPr lvl="2"/>
            <a:r>
              <a:rPr lang="en-US" altLang="ko-KR" dirty="0" err="1"/>
              <a:t>onmouseup</a:t>
            </a:r>
            <a:r>
              <a:rPr lang="en-US" altLang="ko-KR" dirty="0"/>
              <a:t> : </a:t>
            </a:r>
            <a:r>
              <a:rPr lang="ko-KR" altLang="en-US" dirty="0"/>
              <a:t>눌러진 버튼이 놓여지는 순간</a:t>
            </a:r>
          </a:p>
          <a:p>
            <a:pPr lvl="2"/>
            <a:r>
              <a:rPr lang="en-US" altLang="ko-KR" dirty="0" err="1"/>
              <a:t>onmouseover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자식 영역 포함</a:t>
            </a:r>
          </a:p>
          <a:p>
            <a:pPr lvl="2"/>
            <a:r>
              <a:rPr lang="en-US" altLang="ko-KR" dirty="0" err="1"/>
              <a:t>onmouseout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자식 영역 포함</a:t>
            </a:r>
          </a:p>
          <a:p>
            <a:pPr lvl="2"/>
            <a:r>
              <a:rPr lang="en-US" altLang="ko-KR" dirty="0" err="1"/>
              <a:t>onmouseenter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버블 단계 없음</a:t>
            </a:r>
          </a:p>
          <a:p>
            <a:pPr lvl="2"/>
            <a:r>
              <a:rPr lang="en-US" altLang="ko-KR" dirty="0" err="1"/>
              <a:t>onmouseleave</a:t>
            </a:r>
            <a:r>
              <a:rPr lang="en-US" altLang="ko-KR" dirty="0"/>
              <a:t> : </a:t>
            </a:r>
            <a:r>
              <a:rPr lang="ko-KR" altLang="en-US" dirty="0"/>
              <a:t>마우스가 태그 위로 올라오는 순간</a:t>
            </a:r>
            <a:r>
              <a:rPr lang="en-US" altLang="ko-KR" dirty="0"/>
              <a:t>. </a:t>
            </a:r>
            <a:r>
              <a:rPr lang="ko-KR" altLang="en-US" dirty="0"/>
              <a:t>버블 단계 없음</a:t>
            </a:r>
          </a:p>
          <a:p>
            <a:pPr lvl="2"/>
            <a:r>
              <a:rPr lang="en-US" altLang="ko-KR" dirty="0" err="1"/>
              <a:t>onwheel</a:t>
            </a:r>
            <a:r>
              <a:rPr lang="en-US" altLang="ko-KR" dirty="0"/>
              <a:t> : HTML </a:t>
            </a:r>
            <a:r>
              <a:rPr lang="ko-KR" altLang="en-US" dirty="0"/>
              <a:t>태그에 마우스 </a:t>
            </a:r>
            <a:r>
              <a:rPr lang="ko-KR" altLang="en-US" dirty="0" err="1"/>
              <a:t>휠이</a:t>
            </a:r>
            <a:r>
              <a:rPr lang="ko-KR" altLang="en-US" dirty="0"/>
              <a:t> 구르는 동안 계속 호출</a:t>
            </a:r>
          </a:p>
          <a:p>
            <a:pPr lvl="3"/>
            <a:r>
              <a:rPr lang="ko-KR" altLang="en-US" dirty="0"/>
              <a:t>위쪽으로 굴린 경우 </a:t>
            </a:r>
            <a:r>
              <a:rPr lang="en-US" altLang="ko-KR" dirty="0"/>
              <a:t>: </a:t>
            </a:r>
            <a:r>
              <a:rPr lang="en-US" altLang="ko-KR" dirty="0" err="1"/>
              <a:t>wheelDelta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값 양수</a:t>
            </a:r>
            <a:r>
              <a:rPr lang="en-US" altLang="ko-KR" dirty="0"/>
              <a:t>(120)</a:t>
            </a:r>
          </a:p>
          <a:p>
            <a:pPr lvl="3"/>
            <a:r>
              <a:rPr lang="ko-KR" altLang="en-US" dirty="0"/>
              <a:t>아래쪽으로 굴린 경우 </a:t>
            </a:r>
            <a:r>
              <a:rPr lang="en-US" altLang="ko-KR" dirty="0"/>
              <a:t>: </a:t>
            </a:r>
            <a:r>
              <a:rPr lang="en-US" altLang="ko-KR" dirty="0" err="1"/>
              <a:t>wheelDelta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값 양수</a:t>
            </a:r>
            <a:r>
              <a:rPr lang="en-US" altLang="ko-KR" dirty="0"/>
              <a:t>(-120)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3860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두께</a:t>
            </a:r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"violet";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e.wheelDelta</a:t>
            </a:r>
            <a:r>
              <a:rPr lang="en-US" altLang="ko-KR" sz="1200" dirty="0"/>
              <a:t> 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/>
              <a:t>		width--;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/>
              <a:t>		if(width 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else</a:t>
            </a:r>
            <a:r>
              <a:rPr lang="ko-KR" altLang="en-US" sz="1200" dirty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/>
              <a:t>		width++;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obj.style.borderStyle</a:t>
            </a:r>
            <a:r>
              <a:rPr lang="en-US" altLang="ko-KR" sz="1200" dirty="0"/>
              <a:t> = "ridge";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obj.style.borderWidth</a:t>
            </a:r>
            <a:r>
              <a:rPr lang="en-US" altLang="ko-KR" sz="1200" dirty="0"/>
              <a:t> 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</a:p>
          <a:p>
            <a:pPr defTabSz="180000"/>
            <a:r>
              <a:rPr lang="en-US" altLang="ko-KR" sz="1200" b="1" dirty="0"/>
              <a:t>			 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F569726-B585-44FA-8E40-73AA4FE8B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42" y="3699531"/>
            <a:ext cx="3570784" cy="229458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B9287E-DF2C-4212-B7F7-DD8423A7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7" y="3699532"/>
            <a:ext cx="3555684" cy="22848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A1A48C-C4F1-4ADA-81EE-911BA8120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56" y="569809"/>
            <a:ext cx="3548584" cy="22803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5D63A2-59E4-4ADF-8CF0-1AE07229E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7" y="764704"/>
            <a:ext cx="3118176" cy="20358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80414" y="2630574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위로 굴릴 때 두께가 </a:t>
            </a:r>
            <a:r>
              <a:rPr lang="en-US" altLang="ko-KR" sz="1000" dirty="0"/>
              <a:t>1</a:t>
            </a:r>
            <a:r>
              <a:rPr lang="ko-KR" altLang="en-US" sz="1000" dirty="0"/>
              <a:t>식 두꺼워진다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onwheel</a:t>
            </a:r>
            <a:r>
              <a:rPr lang="en-US" altLang="ko-KR" sz="1000" dirty="0"/>
              <a:t>).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247257" y="2715704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올릴 때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onmouseover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288086" y="5714802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내릴 때 회색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onmouseout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887059" y="5776729"/>
            <a:ext cx="1788108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눌렀을 때</a:t>
            </a:r>
            <a:endParaRPr lang="en-US" altLang="ko-KR" sz="1000" dirty="0"/>
          </a:p>
          <a:p>
            <a:r>
              <a:rPr lang="en-US" altLang="ko-KR" sz="1000" dirty="0"/>
              <a:t>Italic </a:t>
            </a:r>
            <a:r>
              <a:rPr lang="ko-KR" altLang="en-US" sz="1000" dirty="0"/>
              <a:t>서체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onmousedown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초기 화면</a:t>
            </a:r>
            <a:endParaRPr lang="ko-KR" altLang="en-US" sz="1000" dirty="0"/>
          </a:p>
        </p:txBody>
      </p:sp>
      <p:sp>
        <p:nvSpPr>
          <p:cNvPr id="4" name="타원 3"/>
          <p:cNvSpPr/>
          <p:nvPr/>
        </p:nvSpPr>
        <p:spPr>
          <a:xfrm>
            <a:off x="1763688" y="2132856"/>
            <a:ext cx="576064" cy="432048"/>
          </a:xfrm>
          <a:prstGeom prst="ellipse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9-11 </a:t>
            </a:r>
            <a:r>
              <a:rPr lang="en-US" altLang="ko-KR" dirty="0" err="1"/>
              <a:t>onmousemove</a:t>
            </a:r>
            <a:r>
              <a:rPr lang="ko-KR" altLang="en-US" dirty="0"/>
              <a:t>와 마우스 위치 및 버튼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width 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/>
          </a:p>
          <a:p>
            <a:pPr defTabSz="180000"/>
            <a:r>
              <a:rPr lang="en-US" altLang="ko-KR" sz="1000" dirty="0" err="1"/>
              <a:t>onmousemove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="media/beach.png"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onmousemove</a:t>
            </a:r>
            <a:r>
              <a:rPr lang="en-US" altLang="ko-KR" sz="1000" b="1" dirty="0"/>
              <a:t>="where(event)"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let 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e.screenX</a:t>
            </a:r>
            <a:r>
              <a:rPr lang="en-US" altLang="ko-KR" sz="1000" dirty="0"/>
              <a:t> + 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e.clientX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e.offsetX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/>
              <a:t>	text += "(x, y)=" + e.x + "," + e.y + "\n";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05189" y="5517232"/>
            <a:ext cx="1539221" cy="636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두 좌표가 같은 이유는  </a:t>
            </a: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en-US" altLang="ko-KR" sz="1000" dirty="0" err="1">
                <a:solidFill>
                  <a:schemeClr val="tx1"/>
                </a:solidFill>
              </a:rPr>
              <a:t>img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>
                <a:solidFill>
                  <a:schemeClr val="tx1"/>
                </a:solidFill>
              </a:rPr>
              <a:t>객체의 부모가</a:t>
            </a:r>
            <a:r>
              <a:rPr lang="en-US" altLang="ko-KR" sz="1000" dirty="0">
                <a:solidFill>
                  <a:schemeClr val="tx1"/>
                </a:solidFill>
              </a:rPr>
              <a:t>&lt;body&gt;</a:t>
            </a:r>
            <a:r>
              <a:rPr lang="ko-KR" altLang="en-US" sz="1000" dirty="0">
                <a:solidFill>
                  <a:schemeClr val="tx1"/>
                </a:solidFill>
              </a:rPr>
              <a:t>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브라우저 윈도우이기 때문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078820" y="1412776"/>
            <a:ext cx="3195980" cy="5099001"/>
            <a:chOff x="5078820" y="1412776"/>
            <a:chExt cx="3195980" cy="5099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D5BF31-A0CF-468D-AE9A-4CF89B58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2" y="1412776"/>
              <a:ext cx="2950598" cy="509900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00551" y="3152821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452989" y="3656877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00551" y="3508343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28665" y="185670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78820" y="361876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326966" y="186627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197626" y="174996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956178" y="5654934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269056" y="5954467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450" y="366020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버튼 클릭 </a:t>
            </a:r>
          </a:p>
          <a:p>
            <a:pPr lvl="1"/>
            <a:r>
              <a:rPr lang="ko-KR" altLang="en-US" dirty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menu)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oncontextmenu</a:t>
            </a:r>
            <a:r>
              <a:rPr lang="en-US" altLang="ko-KR" dirty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호출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메뉴를 출력하는 디폴트 행동 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B2CFBF-FA07-478F-BE01-E8AEC048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509120"/>
            <a:ext cx="3307767" cy="14059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금지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/>
              <a:t>	alert("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/>
              <a:t>	return 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/>
              <a:t>document.oncontextmenu</a:t>
            </a:r>
            <a:r>
              <a:rPr lang="en-US" altLang="ko-KR" sz="1200" b="1" dirty="0"/>
              <a:t>=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="media/beach2.png" alt="</a:t>
            </a:r>
            <a:r>
              <a:rPr lang="en-US" altLang="ko-KR" sz="1200" dirty="0" err="1"/>
              <a:t>miami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4923486" y="1629497"/>
            <a:ext cx="3270541" cy="2457891"/>
            <a:chOff x="4923486" y="1629497"/>
            <a:chExt cx="3270541" cy="24578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B0561D-1888-49D0-839A-CDE18439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486" y="1629497"/>
              <a:ext cx="3270541" cy="245789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3687274"/>
              <a:ext cx="173774" cy="17377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68344" y="3071314"/>
            <a:ext cx="1224136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아무 곳이나 </a:t>
            </a:r>
            <a:r>
              <a:rPr lang="ko-KR" altLang="en-US" sz="1000" dirty="0"/>
              <a:t>마우스 오른쪽  클릭</a:t>
            </a:r>
          </a:p>
        </p:txBody>
      </p:sp>
      <p:sp>
        <p:nvSpPr>
          <p:cNvPr id="12" name="자유형 11"/>
          <p:cNvSpPr/>
          <p:nvPr/>
        </p:nvSpPr>
        <p:spPr>
          <a:xfrm>
            <a:off x="7236295" y="3704496"/>
            <a:ext cx="541191" cy="82656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로딩 완료와 </a:t>
            </a:r>
            <a:r>
              <a:rPr lang="en-US" altLang="ko-KR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onload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객체에 발생</a:t>
            </a:r>
            <a:endParaRPr lang="en-US" altLang="ko-KR" dirty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 function() {</a:t>
            </a:r>
          </a:p>
          <a:p>
            <a:pPr marL="685800" lvl="2" indent="0">
              <a:buNone/>
            </a:pPr>
            <a:r>
              <a:rPr lang="en-US" altLang="ko-KR" dirty="0" smtClean="0"/>
              <a:t>       ... // </a:t>
            </a:r>
            <a:r>
              <a:rPr lang="ko-KR" altLang="en-US" dirty="0" smtClean="0"/>
              <a:t>자바스크립트 코드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};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2. &lt;</a:t>
            </a:r>
            <a:r>
              <a:rPr lang="en-US" altLang="ko-KR" b="1" dirty="0"/>
              <a:t>body </a:t>
            </a:r>
            <a:r>
              <a:rPr lang="en-US" altLang="ko-KR" b="1" dirty="0" err="1"/>
              <a:t>onload</a:t>
            </a:r>
            <a:r>
              <a:rPr lang="en-US" altLang="ko-KR" dirty="0" smtClean="0"/>
              <a:t>="</a:t>
            </a:r>
            <a:r>
              <a:rPr lang="ko-KR" altLang="en-US" dirty="0" smtClean="0"/>
              <a:t>자바스크립트 코드</a:t>
            </a:r>
            <a:r>
              <a:rPr lang="en-US" altLang="ko-KR" dirty="0" smtClean="0"/>
              <a:t>"&gt;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window.onload</a:t>
            </a:r>
            <a:r>
              <a:rPr lang="en-US" altLang="ko-KR" dirty="0" smtClean="0"/>
              <a:t> = function() {</a:t>
            </a:r>
          </a:p>
          <a:p>
            <a:pPr marL="685800" lvl="2" indent="0">
              <a:buNone/>
            </a:pPr>
            <a:r>
              <a:rPr lang="en-US" altLang="ko-KR" dirty="0" smtClean="0"/>
              <a:t>    </a:t>
            </a:r>
            <a:r>
              <a:rPr lang="en-US" altLang="ko-KR" dirty="0"/>
              <a:t>	</a:t>
            </a:r>
            <a:r>
              <a:rPr lang="en-US" altLang="ko-KR" dirty="0" smtClean="0"/>
              <a:t>alert(‘hello’);</a:t>
            </a:r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}</a:t>
            </a:r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&lt;body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=“alert(‘hello’)”&gt;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B598CE-6969-49AF-88B3-7F68D9B6E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34" y="2130497"/>
            <a:ext cx="3195154" cy="2412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2E78E0-AD4F-4A91-8273-6B8180A4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0" y="4807491"/>
            <a:ext cx="4461132" cy="15552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/>
              <a:t>2022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사용 예를 보여줍니다</a:t>
            </a:r>
          </a:p>
          <a:p>
            <a:pPr defTabSz="180000"/>
            <a:r>
              <a:rPr lang="ko-KR" altLang="en-US" sz="1200" dirty="0"/>
              <a:t>이 페이지가 출력되고 난 바로 직후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04288" y="2492896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67844" y="1791534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\</a:t>
            </a:r>
            <a:r>
              <a:rPr lang="ko-KR" altLang="en-US" sz="1000" dirty="0"/>
              <a:t>는</a:t>
            </a:r>
            <a:r>
              <a:rPr lang="en-US" altLang="ko-KR" sz="1000" dirty="0"/>
              <a:t> </a:t>
            </a:r>
            <a:r>
              <a:rPr lang="ko-KR" altLang="en-US" sz="1000" dirty="0"/>
              <a:t>뒤에 </a:t>
            </a:r>
            <a:r>
              <a:rPr lang="en-US" altLang="ko-KR" sz="1000" dirty="0"/>
              <a:t>&lt;enter&gt; </a:t>
            </a:r>
            <a:r>
              <a:rPr lang="ko-KR" altLang="en-US" sz="1000" dirty="0"/>
              <a:t>키를 무시하게 만듦</a:t>
            </a:r>
          </a:p>
        </p:txBody>
      </p:sp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Image</a:t>
            </a:r>
            <a:r>
              <a:rPr lang="ko-KR" altLang="en-US" sz="2000" dirty="0"/>
              <a:t> 객체</a:t>
            </a:r>
            <a:endParaRPr lang="en-US" altLang="ko-KR" sz="2000" dirty="0"/>
          </a:p>
          <a:p>
            <a:pPr lvl="1"/>
            <a:r>
              <a:rPr lang="en-US" altLang="ko-KR" sz="1800" dirty="0"/>
              <a:t>&lt;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&gt; </a:t>
            </a:r>
            <a:r>
              <a:rPr lang="ko-KR" altLang="en-US" sz="1800" dirty="0"/>
              <a:t>태그에 의해 생성되는 </a:t>
            </a:r>
            <a:r>
              <a:rPr lang="en-US" altLang="ko-KR" sz="1800" dirty="0"/>
              <a:t>DOM </a:t>
            </a:r>
            <a:r>
              <a:rPr lang="ko-KR" altLang="en-US" sz="1800" dirty="0"/>
              <a:t>객체</a:t>
            </a:r>
            <a:endParaRPr lang="en-US" altLang="ko-KR" sz="1800" dirty="0"/>
          </a:p>
          <a:p>
            <a:pPr lvl="1"/>
            <a:r>
              <a:rPr lang="en-US" altLang="ko-KR" sz="1800" dirty="0"/>
              <a:t>new Image(); </a:t>
            </a:r>
            <a:r>
              <a:rPr lang="ko-KR" altLang="en-US" sz="1800" dirty="0"/>
              <a:t>자바스크립트 코드에 의해 생성되는 객체</a:t>
            </a:r>
            <a:endParaRPr lang="en-US" altLang="ko-KR" sz="1800" dirty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/>
          </a:p>
          <a:p>
            <a:r>
              <a:rPr lang="ko-KR" altLang="en-US" sz="2000" dirty="0"/>
              <a:t>새로운 이미지를 로딩하는 방법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banana.png </a:t>
            </a:r>
            <a:r>
              <a:rPr lang="ko-KR" altLang="en-US" sz="1400" dirty="0"/>
              <a:t>이미지의 로딩이 완료된 </a:t>
            </a:r>
            <a:r>
              <a:rPr lang="en-US" altLang="ko-KR" sz="1400" dirty="0" err="1"/>
              <a:t>myImg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실행 </a:t>
            </a:r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잘못된 이미지 로딩 코드</a:t>
            </a:r>
            <a:endParaRPr lang="en-US" altLang="ko-KR" dirty="0"/>
          </a:p>
          <a:p>
            <a:pPr lvl="1"/>
            <a:r>
              <a:rPr lang="ko-KR" altLang="en-US" dirty="0"/>
              <a:t>이미지를 로딩하여 이미지 폭을 알아내는 코드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문제점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/>
              <a:t>myImg.src</a:t>
            </a:r>
            <a:r>
              <a:rPr lang="en-US" altLang="ko-KR" sz="1600" dirty="0"/>
              <a:t> = "banana.png"; </a:t>
            </a:r>
            <a:r>
              <a:rPr lang="ko-KR" altLang="en-US" sz="1600" dirty="0"/>
              <a:t>실행 직후 이미지 로딩 완료되지 않음</a:t>
            </a:r>
            <a:endParaRPr lang="en-US" altLang="ko-KR" sz="1600" dirty="0"/>
          </a:p>
          <a:p>
            <a:pPr lvl="2"/>
            <a:r>
              <a:rPr lang="en-US" altLang="ko-KR" sz="1600" dirty="0"/>
              <a:t>let width = </a:t>
            </a:r>
            <a:r>
              <a:rPr lang="en-US" altLang="ko-KR" sz="1600" dirty="0" err="1"/>
              <a:t>myImg.width</a:t>
            </a:r>
            <a:r>
              <a:rPr lang="en-US" altLang="ko-KR" sz="1600" dirty="0"/>
              <a:t>; </a:t>
            </a:r>
            <a:r>
              <a:rPr lang="ko-KR" altLang="en-US" sz="1600" dirty="0"/>
              <a:t>이미지 로딩 완료 전일</a:t>
            </a:r>
            <a:r>
              <a:rPr lang="en-US" altLang="ko-KR" sz="1600" dirty="0"/>
              <a:t> </a:t>
            </a:r>
            <a:r>
              <a:rPr lang="ko-KR" altLang="en-US" sz="1600" dirty="0"/>
              <a:t>때 </a:t>
            </a:r>
            <a:r>
              <a:rPr lang="en-US" altLang="ko-KR" sz="1600" dirty="0" err="1" smtClean="0"/>
              <a:t>myImg.width</a:t>
            </a:r>
            <a:r>
              <a:rPr lang="en-US" altLang="ko-KR" sz="1600" dirty="0" smtClean="0"/>
              <a:t> = 0</a:t>
            </a:r>
            <a:r>
              <a:rPr lang="ko-KR" altLang="en-US" sz="1600" dirty="0" smtClean="0"/>
              <a:t>임</a:t>
            </a:r>
            <a:endParaRPr lang="en-US" altLang="ko-KR" sz="1600" dirty="0"/>
          </a:p>
          <a:p>
            <a:r>
              <a:rPr lang="ko-KR" altLang="en-US" dirty="0"/>
              <a:t>코드 수정</a:t>
            </a:r>
            <a:endParaRPr lang="en-US" altLang="ko-KR" dirty="0"/>
          </a:p>
          <a:p>
            <a:pPr lvl="1"/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리스너에서</a:t>
            </a:r>
            <a:r>
              <a:rPr lang="ko-KR" altLang="en-US" dirty="0"/>
              <a:t> 이미지 폭을 알아내는 코드 작성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13176"/>
            <a:ext cx="554461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let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지시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7076" y="5229200"/>
            <a:ext cx="1404156" cy="783193"/>
          </a:xfrm>
          <a:prstGeom prst="wedgeRoundRectCallout">
            <a:avLst>
              <a:gd name="adj1" fmla="val -91824"/>
              <a:gd name="adj2" fmla="val -4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width</a:t>
            </a:r>
            <a:r>
              <a:rPr lang="ko-KR" altLang="en-US" sz="1000" dirty="0"/>
              <a:t>는 </a:t>
            </a:r>
            <a:r>
              <a:rPr lang="en-US" altLang="ko-KR" sz="1000" dirty="0"/>
              <a:t>function() </a:t>
            </a:r>
            <a:r>
              <a:rPr lang="ko-KR" altLang="en-US" sz="1000" dirty="0"/>
              <a:t>블록 내에서만 사용할 수 있음을 주의하기 바람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2640024-9579-408E-9D8E-D497F045C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19" y="948431"/>
            <a:ext cx="6011599" cy="440850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957000" y="26303"/>
            <a:ext cx="8153400" cy="679450"/>
          </a:xfrm>
        </p:spPr>
        <p:txBody>
          <a:bodyPr/>
          <a:lstStyle/>
          <a:p>
            <a:r>
              <a:rPr lang="ko-KR" altLang="en-US" dirty="0"/>
              <a:t>브라우저에 발생하는 다양한 이벤트들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4003" y="1969265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dblclick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8644" y="5909570"/>
            <a:ext cx="1393245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keydown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키를 누를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5909570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keyup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518306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08287" y="3242589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change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라디오버튼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선택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561553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윈도우 크기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변경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3875852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97059" y="4293096"/>
            <a:ext cx="776474" cy="1616472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4919097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441275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5882263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submit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(submit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4976357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5867569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reset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(reset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4976357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99469" y="4293096"/>
            <a:ext cx="2437291" cy="1616470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5849883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click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4976358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1969265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(HTML </a:t>
            </a:r>
            <a:r>
              <a:rPr lang="ko-KR" altLang="en-US" sz="1200" dirty="0">
                <a:solidFill>
                  <a:srgbClr val="C00000"/>
                </a:solidFill>
              </a:rPr>
              <a:t>문서 전체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8" name="직선 화살표 연결선 57"/>
          <p:cNvCxnSpPr>
            <a:cxnSpLocks/>
          </p:cNvCxnSpPr>
          <p:nvPr/>
        </p:nvCxnSpPr>
        <p:spPr>
          <a:xfrm flipV="1">
            <a:off x="1494130" y="2005265"/>
            <a:ext cx="647425" cy="32154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326810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38CD0D-4B17-4159-822B-C62259B6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04" y="1362268"/>
            <a:ext cx="2740611" cy="31832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340768"/>
            <a:ext cx="440736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 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let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let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img.onload</a:t>
            </a:r>
            <a:r>
              <a:rPr lang="en-US" altLang="ko-KR" sz="1100" b="1" dirty="0"/>
              <a:t> = function () { </a:t>
            </a:r>
            <a:r>
              <a:rPr lang="ko-KR" altLang="en-US" sz="1100" dirty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/>
              <a:t>		let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mySpan.innerHTML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r>
              <a:rPr lang="en-US" altLang="ko-KR" sz="1100" dirty="0"/>
              <a:t>	let 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img.src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/>
              <a:t>onload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/>
              <a:t>	&lt;option value="images/banana.png"&gt;</a:t>
            </a:r>
            <a:r>
              <a:rPr lang="ko-KR" altLang="en-US" sz="1100" dirty="0"/>
              <a:t>바나나</a:t>
            </a:r>
          </a:p>
          <a:p>
            <a:pPr defTabSz="180000"/>
            <a:r>
              <a:rPr lang="en-US" altLang="ko-KR" sz="1100" dirty="0"/>
              <a:t>	&lt;option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="media/apple.png"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948264" y="267329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banana.png</a:t>
            </a:r>
            <a:r>
              <a:rPr lang="ko-KR" altLang="en-US" sz="1000" dirty="0"/>
              <a:t>의 이미지 크기</a:t>
            </a:r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동적으로 이미지 객체 생성</a:t>
            </a:r>
            <a:endParaRPr lang="en-US" altLang="ko-KR" dirty="0"/>
          </a:p>
          <a:p>
            <a:pPr lvl="1"/>
            <a:r>
              <a:rPr lang="en-US" altLang="ko-KR" dirty="0"/>
              <a:t>new Image()</a:t>
            </a:r>
          </a:p>
          <a:p>
            <a:pPr lvl="2"/>
            <a:r>
              <a:rPr lang="ko-KR" altLang="en-US" dirty="0"/>
              <a:t>이미지 객체가 생겼지만 화면에 출력되지 않음</a:t>
            </a:r>
            <a:endParaRPr lang="en-US" altLang="ko-KR" dirty="0"/>
          </a:p>
          <a:p>
            <a:r>
              <a:rPr lang="en-US" altLang="ko-KR" dirty="0"/>
              <a:t>new Image()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이미지 객체에 이미지 로딩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로딩된 이미지 출력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태그에 할당된 브라우저 공간에 이미지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 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5B0609-4DD5-40BE-91FC-308C12EF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93" y="1554633"/>
            <a:ext cx="2721369" cy="47000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9-15 new Image()</a:t>
            </a:r>
            <a:r>
              <a:rPr lang="ko-KR" altLang="en-US" dirty="0"/>
              <a:t>로 이미지 로딩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057955"/>
            <a:ext cx="4572000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배열</a:t>
            </a:r>
            <a:endParaRPr lang="en-US" altLang="ko-KR" sz="1050" dirty="0"/>
          </a:p>
          <a:p>
            <a:pPr defTabSz="180000"/>
            <a:r>
              <a:rPr lang="en-US" altLang="ko-KR" sz="1050" b="1" dirty="0"/>
              <a:t>let files </a:t>
            </a:r>
            <a:r>
              <a:rPr lang="en-US" altLang="ko-KR" sz="1050" dirty="0"/>
              <a:t>= ["</a:t>
            </a:r>
            <a:r>
              <a:rPr lang="en-US" altLang="ko-KR" sz="1050" dirty="0" smtClean="0"/>
              <a:t>media/</a:t>
            </a:r>
            <a:r>
              <a:rPr lang="en-US" altLang="ko-KR" sz="1050" dirty="0" err="1" smtClean="0"/>
              <a:t>Penguins.jpg</a:t>
            </a:r>
            <a:r>
              <a:rPr lang="en-US" altLang="ko-KR" sz="1050" dirty="0" smtClean="0"/>
              <a:t>”, 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             </a:t>
            </a:r>
            <a:r>
              <a:rPr lang="en-US" altLang="ko-KR" sz="1050" dirty="0" smtClean="0"/>
              <a:t>“media/</a:t>
            </a:r>
            <a:r>
              <a:rPr lang="en-US" altLang="ko-KR" sz="1050" dirty="0" err="1" smtClean="0"/>
              <a:t>Lighthouse.jpg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"media/Chrysanthemum.jpg",</a:t>
            </a:r>
          </a:p>
          <a:p>
            <a:pPr defTabSz="180000"/>
            <a:r>
              <a:rPr lang="en-US" altLang="ko-KR" sz="1050" dirty="0"/>
              <a:t>             "media/Desert.jpg",</a:t>
            </a:r>
          </a:p>
          <a:p>
            <a:pPr defTabSz="180000"/>
            <a:r>
              <a:rPr lang="en-US" altLang="ko-KR" sz="1050" dirty="0"/>
              <a:t>             "media/Hydrangeas.jpg",</a:t>
            </a:r>
          </a:p>
          <a:p>
            <a:pPr defTabSz="180000"/>
            <a:r>
              <a:rPr lang="en-US" altLang="ko-KR" sz="1050" dirty="0"/>
              <a:t>             "media/Jellyfish.jpg",</a:t>
            </a:r>
          </a:p>
          <a:p>
            <a:pPr defTabSz="180000"/>
            <a:r>
              <a:rPr lang="en-US" altLang="ko-KR" sz="1050" dirty="0"/>
              <a:t>             "media/Koala.jpg",</a:t>
            </a:r>
          </a:p>
          <a:p>
            <a:pPr defTabSz="180000"/>
            <a:r>
              <a:rPr lang="en-US" altLang="ko-KR" sz="1050" dirty="0"/>
              <a:t>             "media/Tulips.jpg"];</a:t>
            </a:r>
          </a:p>
          <a:p>
            <a:pPr defTabSz="180000"/>
            <a:r>
              <a:rPr lang="en-US" altLang="ko-KR" sz="1050" b="1" dirty="0"/>
              <a:t>let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for(let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다음 이미지 출력</a:t>
            </a:r>
          </a:p>
          <a:p>
            <a:pPr defTabSz="180000"/>
            <a:r>
              <a:rPr lang="en-US" altLang="ko-KR" sz="1050" dirty="0"/>
              <a:t>let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img.src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/>
              <a:t>	next++; // </a:t>
            </a:r>
            <a:r>
              <a:rPr lang="ko-KR" altLang="en-US" sz="1050" dirty="0"/>
              <a:t>다음 </a:t>
            </a:r>
            <a:r>
              <a:rPr lang="ko-KR" altLang="en-US" sz="1050" dirty="0" smtClean="0"/>
              <a:t>이미지에 대한 인덱스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next 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처음으로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/>
              <a:t>이미지를 클릭하면 다음 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/>
              <a:t>		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</a:t>
            </a:r>
            <a:r>
              <a:rPr lang="en-US" altLang="ko-KR" sz="1050" dirty="0" smtClean="0"/>
              <a:t>media/</a:t>
            </a:r>
            <a:r>
              <a:rPr lang="en-US" altLang="ko-KR" sz="1050" dirty="0" err="1" smtClean="0"/>
              <a:t>Penguins.jpg</a:t>
            </a:r>
            <a:r>
              <a:rPr lang="en-US" altLang="ko-KR" sz="1050" dirty="0"/>
              <a:t>" alt="."  width="200" height="200" </a:t>
            </a:r>
          </a:p>
          <a:p>
            <a:pPr defTabSz="180000"/>
            <a:r>
              <a:rPr lang="en-US" altLang="ko-KR" sz="1050" dirty="0"/>
              <a:t> 		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="change(this)"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클릭하면 다음 이미지를 보여준다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포커스</a:t>
            </a:r>
            <a:endParaRPr lang="en-US" altLang="ko-KR" dirty="0"/>
          </a:p>
          <a:p>
            <a:pPr lvl="1"/>
            <a:r>
              <a:rPr lang="ko-KR" altLang="en-US" dirty="0"/>
              <a:t>포커스는 현재 키 입력에 대한 독점권</a:t>
            </a:r>
            <a:endParaRPr lang="en-US" altLang="ko-KR" dirty="0"/>
          </a:p>
          <a:p>
            <a:pPr lvl="1"/>
            <a:r>
              <a:rPr lang="ko-KR" altLang="en-US" dirty="0"/>
              <a:t>브라우저는 포커스를 가지고 있는 </a:t>
            </a:r>
            <a:r>
              <a:rPr lang="en-US" altLang="ko-KR" dirty="0"/>
              <a:t>HTML </a:t>
            </a:r>
            <a:r>
              <a:rPr lang="ko-KR" altLang="en-US" dirty="0"/>
              <a:t>태그 요소에 키 공급</a:t>
            </a:r>
            <a:endParaRPr lang="en-US" altLang="ko-KR" dirty="0"/>
          </a:p>
          <a:p>
            <a:r>
              <a:rPr lang="en-US" altLang="ko-KR" dirty="0" err="1"/>
              <a:t>onblur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요소는 포커스를</a:t>
            </a:r>
            <a:r>
              <a:rPr lang="en-US" altLang="ko-KR" dirty="0"/>
              <a:t> </a:t>
            </a:r>
            <a:r>
              <a:rPr lang="ko-KR" altLang="en-US" dirty="0"/>
              <a:t>잃는다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onfocus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요소가 포커스를</a:t>
            </a:r>
            <a:r>
              <a:rPr lang="en-US" altLang="ko-KR" dirty="0"/>
              <a:t> </a:t>
            </a:r>
            <a:r>
              <a:rPr lang="ko-KR" altLang="en-US" dirty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372478-FA49-4828-949B-926CC359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89" y="2049199"/>
            <a:ext cx="2816422" cy="315912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/>
              <a:t>입력 없이 다른 창으로 갈 수 없음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469" y="1412776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obj.value</a:t>
            </a:r>
            <a:r>
              <a:rPr lang="en-US" altLang="ko-KR" sz="1200" b="1" dirty="0"/>
              <a:t> == "") {</a:t>
            </a:r>
            <a:r>
              <a:rPr lang="en-US" altLang="ko-KR" sz="1200" dirty="0"/>
              <a:t>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입력된 것이 없다면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obj.focus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다시 포커스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('name').focus();"&gt;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이름을 입력하지 않고 다른 창으로</a:t>
            </a:r>
          </a:p>
          <a:p>
            <a:pPr defTabSz="180000"/>
            <a:r>
              <a:rPr lang="ko-KR" altLang="en-US" sz="1200" dirty="0"/>
              <a:t>이동할 수 없습니다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이름 </a:t>
            </a:r>
            <a:r>
              <a:rPr lang="en-US" altLang="ko-KR" sz="1200" dirty="0"/>
              <a:t>&lt;input type="text" id="name" 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 err="1"/>
              <a:t>onblur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&gt;&lt;p&gt;</a:t>
            </a:r>
          </a:p>
          <a:p>
            <a:pPr defTabSz="180000"/>
            <a:r>
              <a:rPr lang="ko-KR" altLang="en-US" sz="1200" dirty="0"/>
              <a:t>학번 </a:t>
            </a:r>
            <a:r>
              <a:rPr lang="en-US" altLang="ko-KR" sz="1200" dirty="0"/>
              <a:t>&lt;input type="text"&gt;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703033" y="4293096"/>
            <a:ext cx="1404156" cy="95345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이름을 입력하지 않은 상태에서 다른 곳을 클릭하면 커서는 다른 곳으로 이동하지 않음</a:t>
            </a:r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/>
              <a:t>라디오버튼 객체</a:t>
            </a:r>
            <a:endParaRPr lang="en-US" altLang="ko-KR"/>
          </a:p>
          <a:p>
            <a:pPr lvl="1"/>
            <a:r>
              <a:rPr lang="en-US" altLang="ko-KR"/>
              <a:t>&lt;input type="radio"&gt;</a:t>
            </a:r>
            <a:r>
              <a:rPr lang="ko-KR" altLang="en-US"/>
              <a:t>로 만들어진 라디오 버튼 </a:t>
            </a:r>
            <a:r>
              <a:rPr lang="en-US" altLang="ko-KR"/>
              <a:t>DOM </a:t>
            </a:r>
            <a:r>
              <a:rPr lang="ko-KR" altLang="en-US"/>
              <a:t>객체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라디오 버튼 객체들 알아내기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체크박스 객체</a:t>
            </a:r>
            <a:endParaRPr lang="en-US" altLang="ko-KR"/>
          </a:p>
          <a:p>
            <a:pPr lvl="1"/>
            <a:r>
              <a:rPr lang="en-US" altLang="ko-KR"/>
              <a:t>&lt;input type="checkbox"&gt;</a:t>
            </a:r>
            <a:r>
              <a:rPr lang="ko-KR" altLang="en-US"/>
              <a:t>로 만들어진 체크박스 </a:t>
            </a:r>
            <a:r>
              <a:rPr lang="en-US" altLang="ko-KR"/>
              <a:t>DOM </a:t>
            </a:r>
            <a:r>
              <a:rPr lang="ko-KR" altLang="en-US"/>
              <a:t>객체</a:t>
            </a:r>
          </a:p>
          <a:p>
            <a:endParaRPr lang="ko-KR" altLang="en-US"/>
          </a:p>
          <a:p>
            <a:pPr lvl="1"/>
            <a:endParaRPr lang="ko-KR" altLang="en-US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("city"); 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0E693D-05F3-4B06-ADAB-C0937793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80" y="4185364"/>
            <a:ext cx="2805592" cy="1541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FDD2F-7DC7-42EA-8C52-EEF489F5B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01" y="1995515"/>
            <a:ext cx="2884563" cy="20106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let found = null;</a:t>
            </a:r>
          </a:p>
          <a:p>
            <a:pPr defTabSz="180000"/>
            <a:r>
              <a:rPr lang="en-US" altLang="ko-KR" sz="1200" b="1" dirty="0"/>
              <a:t>	let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/>
              <a:t>	for(let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/>
              <a:t>		if(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].checked == true) </a:t>
            </a:r>
          </a:p>
          <a:p>
            <a:pPr defTabSz="180000"/>
            <a:r>
              <a:rPr lang="en-US" altLang="ko-KR" sz="1200" b="1" dirty="0"/>
              <a:t>			found 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if(found != null) </a:t>
            </a:r>
          </a:p>
          <a:p>
            <a:pPr defTabSz="180000"/>
            <a:r>
              <a:rPr lang="en-US" altLang="ko-KR" sz="1200" b="1" dirty="0"/>
              <a:t>		alert(</a:t>
            </a:r>
            <a:r>
              <a:rPr lang="en-US" altLang="ko-KR" sz="1200" b="1" dirty="0" err="1"/>
              <a:t>found.value</a:t>
            </a:r>
            <a:r>
              <a:rPr lang="en-US" altLang="ko-KR" sz="1200" b="1" dirty="0"/>
              <a:t> 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else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alert("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/>
              <a:t>	&lt;input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53303" y="3501008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sum 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sum 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F8D2A-9793-4973-9C25-C18ED62C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405" y="1801096"/>
            <a:ext cx="3701240" cy="191593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 </a:t>
            </a:r>
            <a:r>
              <a:rPr lang="ko-KR" altLang="en-US"/>
              <a:t>객체와 </a:t>
            </a:r>
            <a:r>
              <a:rPr lang="en-US" altLang="ko-KR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select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&lt;select&gt;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 </a:t>
            </a:r>
            <a:r>
              <a:rPr lang="ko-KR" altLang="en-US" sz="1800" dirty="0"/>
              <a:t>만들어진 </a:t>
            </a:r>
            <a:r>
              <a:rPr lang="ko-KR" altLang="en-US" sz="1800" dirty="0" err="1"/>
              <a:t>콤보박스</a:t>
            </a:r>
            <a:endParaRPr lang="en-US" altLang="ko-KR" sz="1800" dirty="0"/>
          </a:p>
          <a:p>
            <a:pPr lvl="1"/>
            <a:r>
              <a:rPr lang="en-US" altLang="ko-KR" sz="1600" dirty="0"/>
              <a:t>option </a:t>
            </a:r>
            <a:r>
              <a:rPr lang="ko-KR" altLang="en-US" sz="1600" dirty="0"/>
              <a:t>객체는 </a:t>
            </a:r>
            <a:r>
              <a:rPr lang="en-US" altLang="ko-KR" sz="1600" dirty="0"/>
              <a:t>&lt;option&gt;</a:t>
            </a:r>
            <a:r>
              <a:rPr lang="ko-KR" altLang="en-US" sz="1600" dirty="0"/>
              <a:t>태그로 표현되는 옵션 아이템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선택된 옵션 알아내기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옵션 선택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select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onchange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리스너</a:t>
            </a:r>
            <a:endParaRPr lang="en-US" altLang="ko-KR" sz="1600" dirty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호출</a:t>
            </a:r>
          </a:p>
          <a:p>
            <a:pPr lvl="2"/>
            <a:endParaRPr lang="ko-KR" altLang="en-US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index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			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95485B-1260-4F54-8E1E-C9F4725D1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09576"/>
            <a:ext cx="2666373" cy="26081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9-19 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img.src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&lt;option value="media/strawberry.png"&gt;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/>
              <a:t>	&lt;option value="media/banana.png"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/>
              <a:t>	&lt;option value="media/apple.png"&gt;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="media/banana.gif" 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내에 작성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작성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코드 직접 작성</a:t>
            </a:r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&lt;p&gt;</a:t>
            </a:r>
            <a:r>
              <a:rPr lang="ko-KR" altLang="en-US" dirty="0"/>
              <a:t>태그에 마우스 올리면 </a:t>
            </a:r>
            <a:r>
              <a:rPr lang="en-US" altLang="ko-KR" dirty="0"/>
              <a:t>orchid, </a:t>
            </a:r>
            <a:r>
              <a:rPr lang="ko-KR" altLang="en-US" dirty="0"/>
              <a:t>내리면 흰색으로 배경변경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='white'"&gt;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onkeydown</a:t>
            </a:r>
            <a:r>
              <a:rPr lang="en-US" altLang="ko-KR" dirty="0"/>
              <a:t>, </a:t>
            </a:r>
            <a:r>
              <a:rPr lang="en-US" altLang="ko-KR" dirty="0" err="1"/>
              <a:t>onkeypress</a:t>
            </a:r>
            <a:r>
              <a:rPr lang="en-US" altLang="ko-KR" dirty="0"/>
              <a:t>, </a:t>
            </a:r>
            <a:r>
              <a:rPr lang="en-US" altLang="ko-KR" dirty="0" err="1"/>
              <a:t>onkeyup</a:t>
            </a:r>
            <a:endParaRPr lang="en-US" altLang="ko-KR" dirty="0"/>
          </a:p>
          <a:p>
            <a:pPr lvl="1"/>
            <a:r>
              <a:rPr lang="en-US" altLang="ko-KR" dirty="0" err="1"/>
              <a:t>onkeydown</a:t>
            </a:r>
            <a:endParaRPr lang="en-US" altLang="ko-KR" dirty="0"/>
          </a:p>
          <a:p>
            <a:pPr lvl="2"/>
            <a:r>
              <a:rPr lang="ko-KR" altLang="en-US" dirty="0"/>
              <a:t>키가 눌러지는 순간 호출</a:t>
            </a:r>
            <a:r>
              <a:rPr lang="en-US" altLang="ko-KR" dirty="0"/>
              <a:t>. </a:t>
            </a:r>
            <a:r>
              <a:rPr lang="ko-KR" altLang="en-US" dirty="0"/>
              <a:t>모든 키에 대해 작동</a:t>
            </a:r>
          </a:p>
          <a:p>
            <a:pPr lvl="1"/>
            <a:r>
              <a:rPr lang="en-US" altLang="ko-KR" dirty="0" err="1"/>
              <a:t>onkeypress</a:t>
            </a:r>
            <a:endParaRPr lang="en-US" altLang="ko-KR" dirty="0"/>
          </a:p>
          <a:p>
            <a:pPr lvl="2"/>
            <a:r>
              <a:rPr lang="ko-KR" altLang="en-US" dirty="0"/>
              <a:t>문자 키와</a:t>
            </a:r>
            <a:r>
              <a:rPr lang="en-US" altLang="ko-KR" dirty="0"/>
              <a:t> &lt;Enter&gt;, &lt;Space&gt;, &lt;Esc&gt; </a:t>
            </a:r>
            <a:r>
              <a:rPr lang="ko-KR" altLang="en-US" dirty="0"/>
              <a:t>키에 대해서만 눌러지는 순간에 추가 호출</a:t>
            </a:r>
            <a:endParaRPr lang="en-US" altLang="ko-KR" dirty="0"/>
          </a:p>
          <a:p>
            <a:pPr lvl="3"/>
            <a:r>
              <a:rPr lang="ko-KR" altLang="en-US" dirty="0"/>
              <a:t>문자 키가 아닌 경우</a:t>
            </a:r>
            <a:r>
              <a:rPr lang="en-US" altLang="ko-KR" dirty="0"/>
              <a:t>(&lt;F1&gt;, &lt;Shift&gt;, &lt;</a:t>
            </a:r>
            <a:r>
              <a:rPr lang="en-US" altLang="ko-KR" dirty="0" err="1"/>
              <a:t>PgDn</a:t>
            </a:r>
            <a:r>
              <a:rPr lang="en-US" altLang="ko-KR" dirty="0"/>
              <a:t>&gt;, &lt;Del&gt;, &lt;Ins&gt;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호출되지 않음 </a:t>
            </a:r>
          </a:p>
          <a:p>
            <a:pPr lvl="1"/>
            <a:r>
              <a:rPr lang="en-US" altLang="ko-KR" dirty="0" err="1"/>
              <a:t>onkeyup</a:t>
            </a:r>
            <a:endParaRPr lang="en-US" altLang="ko-KR" dirty="0"/>
          </a:p>
          <a:p>
            <a:pPr lvl="2"/>
            <a:r>
              <a:rPr lang="ko-KR" altLang="en-US" dirty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9-20 </a:t>
            </a:r>
            <a:r>
              <a:rPr lang="ko-KR" altLang="en-US" sz="2400" dirty="0"/>
              <a:t>키 이벤트 </a:t>
            </a:r>
            <a:r>
              <a:rPr lang="ko-KR" altLang="en-US" sz="2400" dirty="0" err="1"/>
              <a:t>리스너와</a:t>
            </a:r>
            <a:r>
              <a:rPr lang="ko-KR" altLang="en-US" sz="2400" dirty="0"/>
              <a:t> 이벤트 객체의 </a:t>
            </a:r>
            <a:r>
              <a:rPr lang="ko-KR" altLang="en-US" sz="2400" dirty="0" err="1"/>
              <a:t>프로퍼티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456323"/>
            <a:ext cx="547260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키 이벤트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"";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""; // div </a:t>
            </a:r>
            <a:r>
              <a:rPr lang="ko-KR" altLang="en-US" sz="1200" dirty="0"/>
              <a:t>객체 내용 초기화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e.key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e.key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e.code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e.code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; // div </a:t>
            </a:r>
            <a:r>
              <a:rPr lang="ko-KR" altLang="en-US" sz="1200" dirty="0"/>
              <a:t>객체에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문자열 출력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키 </a:t>
            </a:r>
            <a:r>
              <a:rPr lang="ko-KR" altLang="en-US" sz="1200" dirty="0" err="1"/>
              <a:t>리스너와</a:t>
            </a:r>
            <a:r>
              <a:rPr lang="ko-KR" altLang="en-US" sz="1200" dirty="0"/>
              <a:t> 키 이벤트 객체의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텍스트 창에 키를 눌러 보세요</a:t>
            </a:r>
            <a:r>
              <a:rPr lang="en-US" altLang="ko-KR" sz="1200" dirty="0"/>
              <a:t>. Alt, Shift, Ctrl </a:t>
            </a:r>
            <a:r>
              <a:rPr lang="ko-KR" altLang="en-US" sz="1200" dirty="0"/>
              <a:t>키도 가능합니다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&lt;input type="text" id="text" </a:t>
            </a:r>
            <a:r>
              <a:rPr lang="en-US" altLang="ko-KR" sz="1200" b="1" dirty="0" err="1"/>
              <a:t>onkeydown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(event)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&lt;div id="div" style="</a:t>
            </a:r>
            <a:r>
              <a:rPr lang="en-US" altLang="ko-KR" sz="1200" dirty="0" err="1"/>
              <a:t>background-color:skyblue</a:t>
            </a:r>
            <a:r>
              <a:rPr lang="en-US" altLang="ko-KR" sz="1200" dirty="0"/>
              <a:t>; width:250px; height:50px"&gt;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637E35-E225-4F34-8756-EB7BF7BAD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35" y="1700808"/>
            <a:ext cx="4150787" cy="212823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800" dirty="0"/>
              <a:t>예제 </a:t>
            </a:r>
            <a:r>
              <a:rPr lang="en-US" altLang="ko-KR" sz="2800" dirty="0"/>
              <a:t>9-21 </a:t>
            </a:r>
            <a:r>
              <a:rPr lang="ko-KR" altLang="en-US" sz="2800" dirty="0"/>
              <a:t>키 이벤트 응용 </a:t>
            </a:r>
            <a:r>
              <a:rPr lang="en-US" altLang="ko-KR" sz="2800" dirty="0"/>
              <a:t>– </a:t>
            </a:r>
            <a:r>
              <a:rPr lang="ko-KR" altLang="en-US" sz="2800" dirty="0" smtClean="0"/>
              <a:t>상하좌우키로 셀 이동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700808"/>
            <a:ext cx="4626768" cy="5101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&lt;!</a:t>
            </a:r>
            <a:r>
              <a:rPr lang="en-US" altLang="ko-KR" sz="1050" dirty="0" err="1"/>
              <a:t>DOCTYPE</a:t>
            </a:r>
            <a:r>
              <a:rPr lang="en-US" altLang="ko-KR" sz="1050" dirty="0"/>
              <a:t> html&gt;</a:t>
            </a:r>
          </a:p>
          <a:p>
            <a:pPr defTabSz="180000" fontAlgn="base"/>
            <a:r>
              <a:rPr lang="en-US" altLang="ko-KR" sz="1050" dirty="0"/>
              <a:t>&lt;html&gt;&lt;head&gt;&lt;meta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-8"&gt;&lt;title&gt;</a:t>
            </a:r>
            <a:r>
              <a:rPr lang="ko-KR" altLang="en-US" sz="1050" dirty="0"/>
              <a:t>키 이벤트 응용</a:t>
            </a:r>
            <a:r>
              <a:rPr lang="en-US" altLang="ko-KR" sz="1050" dirty="0"/>
              <a:t>&lt;/title&gt;</a:t>
            </a:r>
          </a:p>
          <a:p>
            <a:pPr defTabSz="180000" fontAlgn="base"/>
            <a:r>
              <a:rPr lang="en-US" altLang="ko-KR" sz="1050" dirty="0"/>
              <a:t>&lt;style&gt;</a:t>
            </a:r>
          </a:p>
          <a:p>
            <a:pPr defTabSz="180000" fontAlgn="base"/>
            <a:r>
              <a:rPr lang="en-US" altLang="ko-KR" sz="1050" dirty="0"/>
              <a:t>	td { </a:t>
            </a:r>
            <a:r>
              <a:rPr lang="en-US" altLang="ko-KR" sz="1050" dirty="0" err="1"/>
              <a:t>width:50px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height:50px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border:1px</a:t>
            </a:r>
            <a:r>
              <a:rPr lang="en-US" altLang="ko-KR" sz="1050" dirty="0"/>
              <a:t> solid orchid; }</a:t>
            </a:r>
          </a:p>
          <a:p>
            <a:pPr defTabSz="180000" fontAlgn="base"/>
            <a:r>
              <a:rPr lang="en-US" altLang="ko-KR" sz="1050" dirty="0"/>
              <a:t>&lt;/style&gt;</a:t>
            </a:r>
          </a:p>
          <a:p>
            <a:pPr defTabSz="180000" fontAlgn="base"/>
            <a:r>
              <a:rPr lang="en-US" altLang="ko-KR" sz="1050" dirty="0"/>
              <a:t>&lt;script&gt;</a:t>
            </a:r>
          </a:p>
          <a:p>
            <a:pPr defTabSz="180000" fontAlgn="base"/>
            <a:r>
              <a:rPr lang="en-US" altLang="ko-KR" sz="1050" dirty="0"/>
              <a:t>let 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;</a:t>
            </a:r>
          </a:p>
          <a:p>
            <a:pPr defTabSz="180000" fontAlgn="base"/>
            <a:r>
              <a:rPr lang="en-US" altLang="ko-KR" sz="1050" dirty="0"/>
              <a:t>let 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=0, index=0;</a:t>
            </a:r>
          </a:p>
          <a:p>
            <a:pPr defTabSz="180000" fontAlgn="base"/>
            <a:r>
              <a:rPr lang="en-US" altLang="ko-KR" sz="1050" b="1" dirty="0" err="1"/>
              <a:t>window.onload</a:t>
            </a:r>
            <a:r>
              <a:rPr lang="en-US" altLang="ko-KR" sz="1050" dirty="0"/>
              <a:t> = function () { // </a:t>
            </a:r>
            <a:r>
              <a:rPr lang="ko-KR" altLang="en-US" sz="1050" dirty="0"/>
              <a:t>웹 페이지의 </a:t>
            </a:r>
            <a:r>
              <a:rPr lang="ko-KR" altLang="en-US" sz="1050"/>
              <a:t>로딩 완료 시 </a:t>
            </a:r>
            <a:r>
              <a:rPr lang="ko-KR" altLang="en-US" sz="1050" dirty="0"/>
              <a:t>실행</a:t>
            </a:r>
          </a:p>
          <a:p>
            <a:pPr defTabSz="180000" fontAlgn="base"/>
            <a:r>
              <a:rPr lang="ko-KR" altLang="en-US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document.getElementsByTagName</a:t>
            </a:r>
            <a:r>
              <a:rPr lang="en-US" altLang="ko-KR" sz="1050" dirty="0"/>
              <a:t>("td");	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[index].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"orchid";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b="1" dirty="0" err="1"/>
              <a:t>window.onkeydown</a:t>
            </a:r>
            <a:r>
              <a:rPr lang="en-US" altLang="ko-KR" sz="1050" dirty="0"/>
              <a:t> = function (e) {</a:t>
            </a:r>
          </a:p>
          <a:p>
            <a:pPr defTabSz="180000" fontAlgn="base"/>
            <a:r>
              <a:rPr lang="en-US" altLang="ko-KR" sz="1050" dirty="0"/>
              <a:t>	switch(</a:t>
            </a:r>
            <a:r>
              <a:rPr lang="en-US" altLang="ko-KR" sz="1050" b="1" dirty="0" err="1"/>
              <a:t>e.key</a:t>
            </a:r>
            <a:r>
              <a:rPr lang="en-US" altLang="ko-KR" sz="1050" dirty="0"/>
              <a:t>) {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ArrowDown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if(index/3 &gt;= 2) return; // </a:t>
            </a:r>
            <a:r>
              <a:rPr lang="ko-KR" altLang="en-US" sz="1050" dirty="0"/>
              <a:t>맨 위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 += 3;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ArrowUp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if(index/3 &lt; 1) return; // </a:t>
            </a:r>
            <a:r>
              <a:rPr lang="ko-KR" altLang="en-US" sz="1050" dirty="0"/>
              <a:t>맨 아래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 -= 3;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ArrowLeft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</a:t>
            </a:r>
            <a:r>
              <a:rPr lang="en-US" altLang="ko-KR" sz="1050" dirty="0" err="1"/>
              <a:t>index%3</a:t>
            </a:r>
            <a:r>
              <a:rPr lang="en-US" altLang="ko-KR" sz="1050" dirty="0"/>
              <a:t> == 0) return; // </a:t>
            </a:r>
            <a:r>
              <a:rPr lang="ko-KR" altLang="en-US" sz="1050" dirty="0"/>
              <a:t>맨 왼쪽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index--; 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	case </a:t>
            </a:r>
            <a:r>
              <a:rPr lang="en-US" altLang="ko-KR" sz="1050" b="1" dirty="0"/>
              <a:t>"</a:t>
            </a:r>
            <a:r>
              <a:rPr lang="en-US" altLang="ko-KR" sz="1050" b="1" dirty="0" err="1"/>
              <a:t>ArrowRight</a:t>
            </a:r>
            <a:r>
              <a:rPr lang="en-US" altLang="ko-KR" sz="1050" b="1" dirty="0"/>
              <a:t>"</a:t>
            </a:r>
            <a:r>
              <a:rPr lang="en-US" altLang="ko-KR" sz="1050" dirty="0"/>
              <a:t> : </a:t>
            </a:r>
          </a:p>
          <a:p>
            <a:pPr defTabSz="180000" fontAlgn="base"/>
            <a:r>
              <a:rPr lang="en-US" altLang="ko-KR" sz="1050" dirty="0"/>
              <a:t>			if(</a:t>
            </a:r>
            <a:r>
              <a:rPr lang="en-US" altLang="ko-KR" sz="1050" dirty="0" err="1"/>
              <a:t>index%3</a:t>
            </a:r>
            <a:r>
              <a:rPr lang="en-US" altLang="ko-KR" sz="1050" dirty="0"/>
              <a:t> == 2) return; // </a:t>
            </a:r>
            <a:r>
              <a:rPr lang="ko-KR" altLang="en-US" sz="1050" dirty="0"/>
              <a:t>맨 오른쪽 셀의 경우</a:t>
            </a:r>
          </a:p>
          <a:p>
            <a:pPr defTabSz="180000" fontAlgn="base"/>
            <a:r>
              <a:rPr lang="ko-KR" altLang="en-US" sz="1050" dirty="0"/>
              <a:t>			</a:t>
            </a:r>
            <a:r>
              <a:rPr lang="en-US" altLang="ko-KR" sz="1050" dirty="0"/>
              <a:t>index++; </a:t>
            </a:r>
          </a:p>
          <a:p>
            <a:pPr defTabSz="180000" fontAlgn="base"/>
            <a:r>
              <a:rPr lang="en-US" altLang="ko-KR" sz="1050" dirty="0"/>
              <a:t>			break;</a:t>
            </a:r>
          </a:p>
          <a:p>
            <a:pPr defTabSz="180000" fontAlgn="base"/>
            <a:r>
              <a:rPr lang="en-US" altLang="ko-KR" sz="1050" dirty="0"/>
              <a:t>	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5536" y="1216093"/>
            <a:ext cx="8136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3x3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표를 만들고 상하좌우 키를 이용하여 셀의 배경색을 바꾸면서 표의 셀 사이를 이동하는 웹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폐이지를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한컴바탕"/>
                <a:ea typeface="한컴바탕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한컴바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2080" y="1700808"/>
            <a:ext cx="343812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[index].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"orchid";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tds</a:t>
            </a:r>
            <a:r>
              <a:rPr lang="en-US" altLang="ko-KR" sz="1050" dirty="0"/>
              <a:t>[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style.backgroundColor</a:t>
            </a:r>
            <a:r>
              <a:rPr lang="en-US" altLang="ko-KR" sz="1050" dirty="0"/>
              <a:t> = "white";</a:t>
            </a:r>
          </a:p>
          <a:p>
            <a:pPr defTabSz="180000" fontAlgn="base"/>
            <a:r>
              <a:rPr lang="en-US" altLang="ko-KR" sz="1050" dirty="0"/>
              <a:t>	</a:t>
            </a:r>
            <a:r>
              <a:rPr lang="en-US" altLang="ko-KR" sz="1050" dirty="0" err="1"/>
              <a:t>prevIndex</a:t>
            </a:r>
            <a:r>
              <a:rPr lang="en-US" altLang="ko-KR" sz="1050" dirty="0"/>
              <a:t> = index;</a:t>
            </a:r>
          </a:p>
          <a:p>
            <a:pPr defTabSz="180000" fontAlgn="base"/>
            <a:r>
              <a:rPr lang="en-US" altLang="ko-KR" sz="1050" dirty="0"/>
              <a:t>}</a:t>
            </a:r>
          </a:p>
          <a:p>
            <a:pPr defTabSz="180000" fontAlgn="base"/>
            <a:r>
              <a:rPr lang="en-US" altLang="ko-KR" sz="1050" dirty="0"/>
              <a:t>&lt;/script&gt;&lt;/head&gt;</a:t>
            </a:r>
          </a:p>
          <a:p>
            <a:pPr defTabSz="180000" fontAlgn="base"/>
            <a:r>
              <a:rPr lang="en-US" altLang="ko-KR" sz="1050" dirty="0"/>
              <a:t>&lt;body&gt;</a:t>
            </a:r>
          </a:p>
          <a:p>
            <a:pPr defTabSz="180000" fontAlgn="base"/>
            <a:r>
              <a:rPr lang="en-US" altLang="ko-KR" sz="1050" dirty="0"/>
              <a:t>&lt;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</a:t>
            </a:r>
            <a:r>
              <a:rPr lang="ko-KR" altLang="en-US" sz="1050" dirty="0"/>
              <a:t>화살표 키로 셀 위로 이동하기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h3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&lt;table&gt;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&gt;&lt;td&gt;&lt;/td&gt;&lt;td&gt;&lt;/td&gt;&lt;td&gt;&lt;/td&gt;&lt;/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 fontAlgn="base"/>
            <a:r>
              <a:rPr lang="en-US" altLang="ko-KR" sz="1050" dirty="0"/>
              <a:t>&lt;/table&gt;&lt;/body&gt;&lt;/html&gt;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933056"/>
            <a:ext cx="2079586" cy="2601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22" y="3933056"/>
            <a:ext cx="2079586" cy="26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70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type="reset"&gt;)</a:t>
            </a:r>
            <a:r>
              <a:rPr lang="ko-KR" altLang="en-US" dirty="0"/>
              <a:t>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않음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type="submit"&gt;) 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 전송하지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r>
              <a:rPr lang="en-US" altLang="ko-KR" dirty="0"/>
              <a:t> </a:t>
            </a:r>
            <a:r>
              <a:rPr lang="ko-KR" altLang="en-US" dirty="0" err="1"/>
              <a:t>리스너는</a:t>
            </a:r>
            <a:r>
              <a:rPr lang="ko-KR" altLang="en-US" dirty="0"/>
              <a:t> </a:t>
            </a:r>
            <a:r>
              <a:rPr lang="en-US" altLang="ko-KR" dirty="0"/>
              <a:t>&lt;form&gt; </a:t>
            </a:r>
            <a:r>
              <a:rPr lang="ko-KR" altLang="en-US" dirty="0"/>
              <a:t>태그에 달아야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5517232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50A275-D1ED-43AD-994C-797DA2076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16" y="1727786"/>
            <a:ext cx="3171583" cy="2096470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 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BCDF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  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5589240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591415" y="4055368"/>
            <a:ext cx="3171583" cy="2096470"/>
            <a:chOff x="5591415" y="4055368"/>
            <a:chExt cx="3171583" cy="20964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41DB5A-CA12-44BD-9645-1489DF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415" y="4055368"/>
              <a:ext cx="3171583" cy="2096470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5847514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DOM </a:t>
            </a:r>
            <a:r>
              <a:rPr lang="ko-KR" altLang="en-US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사용할 함수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387A38-E36F-4B4A-8252-B3E6B875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58130"/>
            <a:ext cx="2547045" cy="188348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9-2 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함수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p;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>
                <a:solidFill>
                  <a:srgbClr val="C00000"/>
                </a:solidFill>
              </a:rPr>
              <a:t> = over; </a:t>
            </a:r>
            <a:r>
              <a:rPr lang="en-US" altLang="ko-KR" sz="1200" dirty="0"/>
              <a:t>// over()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onmouseover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>
                <a:solidFill>
                  <a:srgbClr val="C00000"/>
                </a:solidFill>
              </a:rPr>
              <a:t> = out; </a:t>
            </a:r>
            <a:r>
              <a:rPr lang="en-US" altLang="ko-KR" sz="1200" dirty="0"/>
              <a:t>// out()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onmouseout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함수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id="p"</a:t>
            </a:r>
            <a:r>
              <a:rPr lang="en-US" altLang="ko-KR" sz="1200" dirty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5940152" y="4040325"/>
            <a:ext cx="2547045" cy="2117224"/>
            <a:chOff x="5940152" y="4040325"/>
            <a:chExt cx="2547045" cy="21172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E99A23-CC19-4D31-9546-D9B2A5C3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4040325"/>
              <a:ext cx="2547045" cy="188348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876256" y="5714875"/>
              <a:ext cx="1528052" cy="442674"/>
            </a:xfrm>
            <a:prstGeom prst="wedgeRoundRectCallout">
              <a:avLst>
                <a:gd name="adj1" fmla="val -74189"/>
                <a:gd name="adj2" fmla="val -6123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이곳에 마우스를 올리면 배경색 변함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313" y="5616079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DOM </a:t>
            </a:r>
            <a:r>
              <a:rPr lang="ko-KR" altLang="en-US"/>
              <a:t>객체의 </a:t>
            </a:r>
            <a:r>
              <a:rPr lang="en-US" altLang="ko-KR"/>
              <a:t>addEventListener() </a:t>
            </a:r>
            <a:r>
              <a:rPr lang="ko-KR" altLang="en-US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18085</TotalTime>
  <Words>3258</Words>
  <Application>Microsoft Office PowerPoint</Application>
  <PresentationFormat>화면 슬라이드 쇼(4:3)</PresentationFormat>
  <Paragraphs>1198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HY나무L</vt:lpstr>
      <vt:lpstr>HY나무M</vt:lpstr>
      <vt:lpstr>돋움</vt:lpstr>
      <vt:lpstr>맑은 고딕</vt:lpstr>
      <vt:lpstr>한컴바탕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이벤트 개요</vt:lpstr>
      <vt:lpstr>브라우저에 발생하는 다양한 이벤트들</vt:lpstr>
      <vt:lpstr>이벤트 리스너 만들기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예제 9-21 키 이벤트 응용 – 상하좌우키로 셀 이동</vt:lpstr>
      <vt:lpstr>onreset과 onsubmit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579</cp:revision>
  <dcterms:created xsi:type="dcterms:W3CDTF">2011-08-27T14:53:28Z</dcterms:created>
  <dcterms:modified xsi:type="dcterms:W3CDTF">2022-01-31T03:26:30Z</dcterms:modified>
</cp:coreProperties>
</file>